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7" r:id="rId2"/>
    <p:sldId id="320" r:id="rId3"/>
    <p:sldId id="265" r:id="rId4"/>
    <p:sldId id="266"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311" r:id="rId45"/>
    <p:sldId id="312" r:id="rId46"/>
    <p:sldId id="313" r:id="rId47"/>
    <p:sldId id="314" r:id="rId48"/>
    <p:sldId id="315" r:id="rId49"/>
    <p:sldId id="316" r:id="rId50"/>
    <p:sldId id="317" r:id="rId51"/>
    <p:sldId id="318" r:id="rId52"/>
    <p:sldId id="319" r:id="rId53"/>
    <p:sldId id="321" r:id="rId54"/>
    <p:sldId id="322" r:id="rId55"/>
    <p:sldId id="323" r:id="rId56"/>
    <p:sldId id="324" r:id="rId57"/>
    <p:sldId id="332" r:id="rId58"/>
    <p:sldId id="333" r:id="rId59"/>
    <p:sldId id="325" r:id="rId60"/>
    <p:sldId id="326" r:id="rId61"/>
    <p:sldId id="327" r:id="rId62"/>
    <p:sldId id="269" r:id="rId63"/>
    <p:sldId id="328" r:id="rId64"/>
    <p:sldId id="331"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153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2.emf"/><Relationship Id="rId1" Type="http://schemas.openxmlformats.org/officeDocument/2006/relationships/image" Target="../media/image8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2.emf"/><Relationship Id="rId1" Type="http://schemas.openxmlformats.org/officeDocument/2006/relationships/image" Target="../media/image8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emf"/><Relationship Id="rId4" Type="http://schemas.openxmlformats.org/officeDocument/2006/relationships/image" Target="../media/image9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85.wmf"/><Relationship Id="rId4" Type="http://schemas.openxmlformats.org/officeDocument/2006/relationships/image" Target="../media/image9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 Id="rId4"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emf"/><Relationship Id="rId4" Type="http://schemas.openxmlformats.org/officeDocument/2006/relationships/image" Target="../media/image10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110.wmf"/><Relationship Id="rId1" Type="http://schemas.openxmlformats.org/officeDocument/2006/relationships/image" Target="../media/image109.wmf"/><Relationship Id="rId4"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emf"/><Relationship Id="rId1" Type="http://schemas.openxmlformats.org/officeDocument/2006/relationships/image" Target="../media/image5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7.emf"/><Relationship Id="rId4"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5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emf"/><Relationship Id="rId4"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09A21D-C4A0-40B4-A3E0-362635680E7A}" type="datetimeFigureOut">
              <a:rPr lang="en-US" smtClean="0"/>
              <a:pPr/>
              <a:t>3/20/2024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0E0349-2F01-4A59-A56C-8CDBB9EEB55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20ee11Q3</a:t>
            </a:r>
            <a:endParaRPr lang="en-US"/>
          </a:p>
        </p:txBody>
      </p:sp>
      <p:sp>
        <p:nvSpPr>
          <p:cNvPr id="6" name="Slide Number Placeholder 5"/>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20ee11Q3</a:t>
            </a:r>
            <a:endParaRPr lang="en-US"/>
          </a:p>
        </p:txBody>
      </p:sp>
      <p:sp>
        <p:nvSpPr>
          <p:cNvPr id="6" name="Slide Number Placeholder 5"/>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20ee11Q3</a:t>
            </a:r>
            <a:endParaRPr lang="en-US"/>
          </a:p>
        </p:txBody>
      </p:sp>
      <p:sp>
        <p:nvSpPr>
          <p:cNvPr id="6" name="Slide Number Placeholder 5"/>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Слайд із назвою">
    <p:spTree>
      <p:nvGrpSpPr>
        <p:cNvPr id="1" name=""/>
        <p:cNvGrpSpPr/>
        <p:nvPr/>
      </p:nvGrpSpPr>
      <p:grpSpPr>
        <a:xfrm>
          <a:off x="0" y="0"/>
          <a:ext cx="0" cy="0"/>
          <a:chOff x="0" y="0"/>
          <a:chExt cx="0" cy="0"/>
        </a:xfrm>
      </p:grpSpPr>
      <p:pic>
        <p:nvPicPr>
          <p:cNvPr id="7" name="Рисунок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32007" y="6073031"/>
            <a:ext cx="8451359" cy="606553"/>
          </a:xfrm>
          <a:prstGeom prst="rect">
            <a:avLst/>
          </a:prstGeom>
        </p:spPr>
      </p:pic>
      <p:sp>
        <p:nvSpPr>
          <p:cNvPr id="10" name="TextBox 9"/>
          <p:cNvSpPr txBox="1"/>
          <p:nvPr userDrawn="1"/>
        </p:nvSpPr>
        <p:spPr>
          <a:xfrm>
            <a:off x="8603115" y="6392634"/>
            <a:ext cx="440872" cy="338554"/>
          </a:xfrm>
          <a:prstGeom prst="rect">
            <a:avLst/>
          </a:prstGeom>
          <a:noFill/>
        </p:spPr>
        <p:txBody>
          <a:bodyPr wrap="square" rtlCol="0">
            <a:spAutoFit/>
          </a:bodyPr>
          <a:lstStyle/>
          <a:p>
            <a:pPr algn="ctr"/>
            <a:fld id="{8DC56AA3-0D82-44D9-83B2-C252F27638A7}" type="slidenum">
              <a:rPr lang="ru-RU" sz="1600" smtClean="0"/>
              <a:pPr algn="ctr"/>
              <a:t>‹#›</a:t>
            </a:fld>
            <a:endParaRPr lang="ru-RU" sz="1600" dirty="0"/>
          </a:p>
        </p:txBody>
      </p:sp>
      <p:sp>
        <p:nvSpPr>
          <p:cNvPr id="12" name="Текст 11"/>
          <p:cNvSpPr>
            <a:spLocks noGrp="1"/>
          </p:cNvSpPr>
          <p:nvPr>
            <p:ph type="body" sz="quarter" idx="10" hasCustomPrompt="1"/>
          </p:nvPr>
        </p:nvSpPr>
        <p:spPr>
          <a:xfrm>
            <a:off x="132007" y="220890"/>
            <a:ext cx="8862995" cy="963613"/>
          </a:xfrm>
          <a:prstGeom prst="rect">
            <a:avLst/>
          </a:prstGeom>
        </p:spPr>
        <p:txBody>
          <a:bodyPr>
            <a:noAutofit/>
          </a:bodyPr>
          <a:lstStyle>
            <a:lvl1pPr marL="0" indent="0">
              <a:buNone/>
              <a:defRPr sz="2800" b="1" baseline="0"/>
            </a:lvl1pPr>
            <a:lvl2pPr marL="457200" indent="0">
              <a:buNone/>
              <a:defRPr sz="2800" b="1"/>
            </a:lvl2pPr>
            <a:lvl3pPr marL="914400" indent="0">
              <a:buNone/>
              <a:defRPr sz="2800" b="1"/>
            </a:lvl3pPr>
            <a:lvl4pPr marL="1371600" indent="0">
              <a:buNone/>
              <a:defRPr sz="2800" b="1"/>
            </a:lvl4pPr>
            <a:lvl5pPr marL="1828800" indent="0">
              <a:buNone/>
              <a:defRPr sz="2800" b="1"/>
            </a:lvl5pPr>
          </a:lstStyle>
          <a:p>
            <a:pPr lvl="0"/>
            <a:r>
              <a:rPr lang="uk-UA" dirty="0"/>
              <a:t>НАЗВА СЛАЙДУ</a:t>
            </a:r>
            <a:endParaRPr lang="ru-RU" dirty="0"/>
          </a:p>
        </p:txBody>
      </p:sp>
      <p:sp>
        <p:nvSpPr>
          <p:cNvPr id="14" name="Текст 13"/>
          <p:cNvSpPr>
            <a:spLocks noGrp="1"/>
          </p:cNvSpPr>
          <p:nvPr>
            <p:ph type="body" sz="quarter" idx="11" hasCustomPrompt="1"/>
          </p:nvPr>
        </p:nvSpPr>
        <p:spPr>
          <a:xfrm>
            <a:off x="489688" y="6325829"/>
            <a:ext cx="7470491" cy="236083"/>
          </a:xfrm>
          <a:prstGeom prst="rect">
            <a:avLst/>
          </a:prstGeom>
        </p:spPr>
        <p:txBody>
          <a:bodyPr>
            <a:noAutofit/>
          </a:bodyPr>
          <a:lstStyle>
            <a:lvl1pPr marL="0" indent="0">
              <a:buNone/>
              <a:defRPr sz="1100" baseline="0"/>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uk-UA" noProof="0" dirty="0"/>
              <a:t>Назва лекції або розділу. Не обов’язкове</a:t>
            </a:r>
          </a:p>
        </p:txBody>
      </p:sp>
    </p:spTree>
    <p:extLst>
      <p:ext uri="{BB962C8B-B14F-4D97-AF65-F5344CB8AC3E}">
        <p14:creationId xmlns="" xmlns:p14="http://schemas.microsoft.com/office/powerpoint/2010/main" val="1680843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Розділ зі змістом">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Заголовок 1"/>
          <p:cNvSpPr>
            <a:spLocks noGrp="1"/>
          </p:cNvSpPr>
          <p:nvPr>
            <p:ph type="title" hasCustomPrompt="1"/>
          </p:nvPr>
        </p:nvSpPr>
        <p:spPr>
          <a:xfrm>
            <a:off x="249012" y="434172"/>
            <a:ext cx="4483009" cy="571669"/>
          </a:xfrm>
          <a:prstGeom prst="rect">
            <a:avLst/>
          </a:prstGeom>
        </p:spPr>
        <p:txBody>
          <a:bodyPr anchor="b"/>
          <a:lstStyle>
            <a:lvl1pPr>
              <a:defRPr sz="3200" b="1"/>
            </a:lvl1pPr>
          </a:lstStyle>
          <a:p>
            <a:r>
              <a:rPr lang="uk-UA" noProof="0" dirty="0"/>
              <a:t>Назва розділу</a:t>
            </a:r>
          </a:p>
        </p:txBody>
      </p:sp>
      <p:sp>
        <p:nvSpPr>
          <p:cNvPr id="6" name="Текст 5"/>
          <p:cNvSpPr>
            <a:spLocks noGrp="1"/>
          </p:cNvSpPr>
          <p:nvPr>
            <p:ph type="body" sz="quarter" idx="10" hasCustomPrompt="1"/>
          </p:nvPr>
        </p:nvSpPr>
        <p:spPr>
          <a:xfrm>
            <a:off x="249011" y="1172037"/>
            <a:ext cx="4483009" cy="5424706"/>
          </a:xfrm>
          <a:prstGeom prst="rect">
            <a:avLst/>
          </a:prstGeom>
        </p:spPr>
        <p:txBody>
          <a:bodyPr/>
          <a:lstStyle>
            <a:lvl1pPr marL="514350" indent="-514350">
              <a:buFont typeface="+mj-lt"/>
              <a:buAutoNum type="arabicPeriod"/>
              <a:defRPr baseline="0"/>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uk-UA" dirty="0"/>
              <a:t>Назва пункту</a:t>
            </a:r>
          </a:p>
          <a:p>
            <a:pPr lvl="0"/>
            <a:r>
              <a:rPr lang="uk-UA" dirty="0"/>
              <a:t>Назва пункту</a:t>
            </a:r>
          </a:p>
          <a:p>
            <a:pPr lvl="0"/>
            <a:r>
              <a:rPr lang="uk-UA" dirty="0"/>
              <a:t>Назва пункту</a:t>
            </a:r>
          </a:p>
          <a:p>
            <a:pPr lvl="0"/>
            <a:r>
              <a:rPr lang="uk-UA" dirty="0"/>
              <a:t>Назва пункту</a:t>
            </a:r>
            <a:endParaRPr lang="ru-RU" dirty="0"/>
          </a:p>
          <a:p>
            <a:pPr lvl="0"/>
            <a:endParaRPr lang="ru-RU" dirty="0"/>
          </a:p>
        </p:txBody>
      </p:sp>
      <p:cxnSp>
        <p:nvCxnSpPr>
          <p:cNvPr id="7" name="Прямая соединительная линия 6"/>
          <p:cNvCxnSpPr/>
          <p:nvPr userDrawn="1"/>
        </p:nvCxnSpPr>
        <p:spPr>
          <a:xfrm flipV="1">
            <a:off x="313527" y="1005840"/>
            <a:ext cx="4518245" cy="15776"/>
          </a:xfrm>
          <a:prstGeom prst="line">
            <a:avLst/>
          </a:prstGeom>
          <a:ln w="12700">
            <a:solidFill>
              <a:srgbClr val="3146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50880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20ee11Q3</a:t>
            </a:r>
            <a:endParaRPr lang="en-US"/>
          </a:p>
        </p:txBody>
      </p:sp>
      <p:sp>
        <p:nvSpPr>
          <p:cNvPr id="6" name="Slide Number Placeholder 5"/>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20ee11Q3</a:t>
            </a:r>
            <a:endParaRPr lang="en-US"/>
          </a:p>
        </p:txBody>
      </p:sp>
      <p:sp>
        <p:nvSpPr>
          <p:cNvPr id="6" name="Slide Number Placeholder 5"/>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20ee11Q3</a:t>
            </a:r>
            <a:endParaRPr lang="en-US"/>
          </a:p>
        </p:txBody>
      </p:sp>
      <p:sp>
        <p:nvSpPr>
          <p:cNvPr id="7" name="Slide Number Placeholder 6"/>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20ee11Q3</a:t>
            </a:r>
            <a:endParaRPr lang="en-US"/>
          </a:p>
        </p:txBody>
      </p:sp>
      <p:sp>
        <p:nvSpPr>
          <p:cNvPr id="9" name="Slide Number Placeholder 8"/>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20ee11Q3</a:t>
            </a:r>
            <a:endParaRPr lang="en-US"/>
          </a:p>
        </p:txBody>
      </p:sp>
      <p:sp>
        <p:nvSpPr>
          <p:cNvPr id="5" name="Slide Number Placeholder 4"/>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20ee11Q3</a:t>
            </a:r>
            <a:endParaRPr lang="en-US"/>
          </a:p>
        </p:txBody>
      </p:sp>
      <p:sp>
        <p:nvSpPr>
          <p:cNvPr id="4" name="Slide Number Placeholder 3"/>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20ee11Q3</a:t>
            </a:r>
            <a:endParaRPr lang="en-US"/>
          </a:p>
        </p:txBody>
      </p:sp>
      <p:sp>
        <p:nvSpPr>
          <p:cNvPr id="7" name="Slide Number Placeholder 6"/>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20ee11Q3</a:t>
            </a:r>
            <a:endParaRPr lang="en-US"/>
          </a:p>
        </p:txBody>
      </p:sp>
      <p:sp>
        <p:nvSpPr>
          <p:cNvPr id="7" name="Slide Number Placeholder 6"/>
          <p:cNvSpPr>
            <a:spLocks noGrp="1"/>
          </p:cNvSpPr>
          <p:nvPr>
            <p:ph type="sldNum" sz="quarter" idx="12"/>
          </p:nvPr>
        </p:nvSpPr>
        <p:spPr/>
        <p:txBody>
          <a:bodyPr/>
          <a:lstStyle/>
          <a:p>
            <a:fld id="{557EA404-AFB0-4E6F-83C0-4988775961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20ee11Q3</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EA404-AFB0-4E6F-83C0-4988775961D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10.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oleObject" Target="../embeddings/oleObject28.bin"/><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oleObject" Target="../embeddings/oleObject39.bin"/><Relationship Id="rId4" Type="http://schemas.openxmlformats.org/officeDocument/2006/relationships/oleObject" Target="../embeddings/oleObject38.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43.bin"/><Relationship Id="rId5" Type="http://schemas.openxmlformats.org/officeDocument/2006/relationships/oleObject" Target="../embeddings/oleObject42.bin"/><Relationship Id="rId4" Type="http://schemas.openxmlformats.org/officeDocument/2006/relationships/oleObject" Target="../embeddings/oleObject4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oleObject" Target="../embeddings/oleObject48.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oleObject" Target="../embeddings/oleObject58.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64.bin"/><Relationship Id="rId5" Type="http://schemas.openxmlformats.org/officeDocument/2006/relationships/oleObject" Target="../embeddings/oleObject63.bin"/><Relationship Id="rId4" Type="http://schemas.openxmlformats.org/officeDocument/2006/relationships/oleObject" Target="../embeddings/oleObject62.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8.bin"/><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oleObject" Target="../embeddings/oleObject69.bin"/><Relationship Id="rId7"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72.bin"/><Relationship Id="rId5" Type="http://schemas.openxmlformats.org/officeDocument/2006/relationships/oleObject" Target="../embeddings/oleObject71.bin"/><Relationship Id="rId4" Type="http://schemas.openxmlformats.org/officeDocument/2006/relationships/oleObject" Target="../embeddings/oleObject70.bin"/><Relationship Id="rId9" Type="http://schemas.openxmlformats.org/officeDocument/2006/relationships/oleObject" Target="../embeddings/oleObject75.bin"/></Relationships>
</file>

<file path=ppt/slides/_rels/slide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www.monolithicpower.com/media/document/Brushless_DC_Motor_Fundamentals.pdf"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gif"/><Relationship Id="rId4" Type="http://schemas.openxmlformats.org/officeDocument/2006/relationships/image" Target="../media/image30.gif"/></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2357430"/>
            <a:ext cx="7772400" cy="1470025"/>
          </a:xfrm>
        </p:spPr>
        <p:txBody>
          <a:bodyPr>
            <a:normAutofit fontScale="90000"/>
          </a:bodyPr>
          <a:lstStyle/>
          <a:p>
            <a:r>
              <a:rPr lang="en-IN" dirty="0" smtClean="0"/>
              <a:t/>
            </a:r>
            <a:br>
              <a:rPr lang="en-IN" dirty="0" smtClean="0"/>
            </a:br>
            <a:r>
              <a:rPr lang="en-IN" dirty="0" smtClean="0"/>
              <a:t/>
            </a:r>
            <a:br>
              <a:rPr lang="en-IN" dirty="0" smtClean="0"/>
            </a:br>
            <a:r>
              <a:rPr lang="en-IN" dirty="0" smtClean="0"/>
              <a:t>Topic: Unit 5</a:t>
            </a:r>
            <a:br>
              <a:rPr lang="en-IN" dirty="0" smtClean="0"/>
            </a:br>
            <a:r>
              <a:rPr lang="en-IN" dirty="0" smtClean="0"/>
              <a:t>Course Name: Industrial Automation and Control(20EE11Q3)</a:t>
            </a:r>
            <a:endParaRPr lang="en-US" dirty="0"/>
          </a:p>
        </p:txBody>
      </p:sp>
      <p:sp>
        <p:nvSpPr>
          <p:cNvPr id="3" name="Subtitle 2"/>
          <p:cNvSpPr>
            <a:spLocks noGrp="1"/>
          </p:cNvSpPr>
          <p:nvPr>
            <p:ph type="subTitle" idx="1"/>
          </p:nvPr>
        </p:nvSpPr>
        <p:spPr>
          <a:xfrm>
            <a:off x="1357290" y="4643446"/>
            <a:ext cx="6400800" cy="1752600"/>
          </a:xfrm>
        </p:spPr>
        <p:txBody>
          <a:bodyPr/>
          <a:lstStyle/>
          <a:p>
            <a:r>
              <a:rPr lang="en-IN" dirty="0" smtClean="0"/>
              <a:t>Dr. </a:t>
            </a:r>
            <a:r>
              <a:rPr lang="en-IN" dirty="0" err="1" smtClean="0"/>
              <a:t>Kavirayani</a:t>
            </a:r>
            <a:r>
              <a:rPr lang="en-IN" dirty="0" smtClean="0"/>
              <a:t> </a:t>
            </a:r>
            <a:r>
              <a:rPr lang="en-IN" dirty="0" err="1" smtClean="0"/>
              <a:t>Srikanth</a:t>
            </a:r>
            <a:endParaRPr lang="en-IN" dirty="0" smtClean="0"/>
          </a:p>
          <a:p>
            <a:r>
              <a:rPr lang="en-IN" dirty="0" smtClean="0"/>
              <a:t>Asst. Professor</a:t>
            </a:r>
          </a:p>
          <a:p>
            <a:r>
              <a:rPr lang="en-IN" dirty="0" smtClean="0"/>
              <a:t>Dept. of EEE</a:t>
            </a:r>
            <a:endParaRPr lang="en-US" dirty="0"/>
          </a:p>
        </p:txBody>
      </p:sp>
      <p:pic>
        <p:nvPicPr>
          <p:cNvPr id="4" name="Picture 3" descr="College Logo_GVPCEA.jpg"/>
          <p:cNvPicPr>
            <a:picLocks noChangeAspect="1"/>
          </p:cNvPicPr>
          <p:nvPr/>
        </p:nvPicPr>
        <p:blipFill>
          <a:blip r:embed="rId2" cstate="print"/>
          <a:stretch>
            <a:fillRect/>
          </a:stretch>
        </p:blipFill>
        <p:spPr>
          <a:xfrm>
            <a:off x="3571868" y="714356"/>
            <a:ext cx="2143140" cy="2196405"/>
          </a:xfrm>
          <a:prstGeom prst="rect">
            <a:avLst/>
          </a:prstGeom>
        </p:spPr>
      </p:pic>
      <p:sp>
        <p:nvSpPr>
          <p:cNvPr id="5" name="Footer Placeholder 4"/>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1"/>
          </p:nvPr>
        </p:nvSpPr>
        <p:spPr/>
        <p:txBody>
          <a:bodyPr/>
          <a:lstStyle/>
          <a:p>
            <a:endParaRPr lang="ru-RU"/>
          </a:p>
        </p:txBody>
      </p:sp>
      <p:sp>
        <p:nvSpPr>
          <p:cNvPr id="68" name="Text Box 4514"/>
          <p:cNvSpPr txBox="1">
            <a:spLocks noChangeArrowheads="1"/>
          </p:cNvSpPr>
          <p:nvPr/>
        </p:nvSpPr>
        <p:spPr bwMode="auto">
          <a:xfrm>
            <a:off x="1487872" y="1742541"/>
            <a:ext cx="1339148" cy="498667"/>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2000" u="sng" dirty="0" smtClean="0">
                <a:latin typeface="Times New Roman"/>
                <a:ea typeface="Calibri"/>
                <a:cs typeface="Times New Roman"/>
              </a:rPr>
              <a:t>Rectifier</a:t>
            </a:r>
            <a:endParaRPr lang="ru-RU" sz="2000" u="sng" dirty="0">
              <a:effectLst/>
              <a:latin typeface="Calibri"/>
              <a:ea typeface="Calibri"/>
              <a:cs typeface="Times New Roman"/>
            </a:endParaRPr>
          </a:p>
        </p:txBody>
      </p:sp>
      <p:sp>
        <p:nvSpPr>
          <p:cNvPr id="25" name="Текст 1"/>
          <p:cNvSpPr>
            <a:spLocks noGrp="1"/>
          </p:cNvSpPr>
          <p:nvPr>
            <p:ph type="body" sz="quarter" idx="10"/>
          </p:nvPr>
        </p:nvSpPr>
        <p:spPr>
          <a:xfrm>
            <a:off x="251461" y="271753"/>
            <a:ext cx="2575559" cy="1116000"/>
          </a:xfrm>
          <a:solidFill>
            <a:schemeClr val="bg1">
              <a:lumMod val="85000"/>
            </a:schemeClr>
          </a:solidFill>
        </p:spPr>
        <p:txBody>
          <a:bodyPr/>
          <a:lstStyle/>
          <a:p>
            <a:pPr algn="r">
              <a:spcBef>
                <a:spcPts val="1800"/>
              </a:spcBef>
            </a:pPr>
            <a:r>
              <a:rPr lang="uk-UA" sz="2000" dirty="0" smtClean="0"/>
              <a:t> </a:t>
            </a:r>
          </a:p>
          <a:p>
            <a:pPr algn="r">
              <a:spcBef>
                <a:spcPts val="0"/>
              </a:spcBef>
            </a:pPr>
            <a:r>
              <a:rPr lang="en-US" dirty="0" smtClean="0"/>
              <a:t>Converters</a:t>
            </a:r>
            <a:endParaRPr lang="en-US" dirty="0"/>
          </a:p>
          <a:p>
            <a:pPr algn="r"/>
            <a:endParaRPr lang="ru-RU" dirty="0"/>
          </a:p>
        </p:txBody>
      </p:sp>
      <p:sp>
        <p:nvSpPr>
          <p:cNvPr id="35" name="Text Box 4514"/>
          <p:cNvSpPr txBox="1">
            <a:spLocks noChangeArrowheads="1"/>
          </p:cNvSpPr>
          <p:nvPr/>
        </p:nvSpPr>
        <p:spPr bwMode="auto">
          <a:xfrm>
            <a:off x="6475922" y="1681581"/>
            <a:ext cx="958427" cy="559627"/>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2000" u="sng" dirty="0" smtClean="0">
                <a:latin typeface="Times New Roman"/>
                <a:ea typeface="Calibri"/>
                <a:cs typeface="Times New Roman"/>
              </a:rPr>
              <a:t>Inverter</a:t>
            </a:r>
            <a:endParaRPr lang="ru-RU" sz="2000" u="sng" dirty="0">
              <a:effectLst/>
              <a:latin typeface="Calibri"/>
              <a:ea typeface="Calibri"/>
              <a:cs typeface="Times New Roman"/>
            </a:endParaRPr>
          </a:p>
        </p:txBody>
      </p:sp>
      <p:pic>
        <p:nvPicPr>
          <p:cNvPr id="9" name="Picture 5" descr="C:\Users\Beshta\AppData\Local\Microsoft\Windows\Temporary Internet Files\Content.IE5\5Y6T25LW\250px-Danfoss_Vlt_automation_drive[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flipH="1">
            <a:off x="359597" y="351777"/>
            <a:ext cx="859394" cy="971688"/>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Рисунок 1"/>
          <p:cNvPicPr>
            <a:picLocks noChangeAspect="1"/>
          </p:cNvPicPr>
          <p:nvPr/>
        </p:nvPicPr>
        <p:blipFill>
          <a:blip r:embed="rId3"/>
          <a:stretch>
            <a:fillRect/>
          </a:stretch>
        </p:blipFill>
        <p:spPr>
          <a:xfrm>
            <a:off x="4522730" y="2393449"/>
            <a:ext cx="4379020" cy="3473508"/>
          </a:xfrm>
          <a:prstGeom prst="rect">
            <a:avLst/>
          </a:prstGeom>
        </p:spPr>
      </p:pic>
      <p:pic>
        <p:nvPicPr>
          <p:cNvPr id="5" name="Рисунок 4"/>
          <p:cNvPicPr>
            <a:picLocks noChangeAspect="1"/>
          </p:cNvPicPr>
          <p:nvPr/>
        </p:nvPicPr>
        <p:blipFill>
          <a:blip r:embed="rId4"/>
          <a:stretch>
            <a:fillRect/>
          </a:stretch>
        </p:blipFill>
        <p:spPr>
          <a:xfrm>
            <a:off x="608173" y="2551799"/>
            <a:ext cx="3517110" cy="2856287"/>
          </a:xfrm>
          <a:prstGeom prst="rect">
            <a:avLst/>
          </a:prstGeom>
        </p:spPr>
      </p:pic>
      <p:pic>
        <p:nvPicPr>
          <p:cNvPr id="10" name="Рисунок 9"/>
          <p:cNvPicPr>
            <a:picLocks noChangeAspect="1"/>
          </p:cNvPicPr>
          <p:nvPr/>
        </p:nvPicPr>
        <p:blipFill rotWithShape="1">
          <a:blip r:embed="rId3"/>
          <a:srcRect l="33353" t="73905" r="35336"/>
          <a:stretch/>
        </p:blipFill>
        <p:spPr>
          <a:xfrm>
            <a:off x="3553782" y="2458082"/>
            <a:ext cx="1143001" cy="755593"/>
          </a:xfrm>
          <a:prstGeom prst="rect">
            <a:avLst/>
          </a:prstGeom>
        </p:spPr>
      </p:pic>
      <p:pic>
        <p:nvPicPr>
          <p:cNvPr id="11" name="Рисунок 10"/>
          <p:cNvPicPr>
            <a:picLocks noChangeAspect="1"/>
          </p:cNvPicPr>
          <p:nvPr/>
        </p:nvPicPr>
        <p:blipFill rotWithShape="1">
          <a:blip r:embed="rId3"/>
          <a:srcRect l="9712" t="73905" r="68213"/>
          <a:stretch/>
        </p:blipFill>
        <p:spPr>
          <a:xfrm>
            <a:off x="257941" y="2458081"/>
            <a:ext cx="805815" cy="755593"/>
          </a:xfrm>
          <a:prstGeom prst="rect">
            <a:avLst/>
          </a:prstGeom>
        </p:spPr>
      </p:pic>
      <p:sp>
        <p:nvSpPr>
          <p:cNvPr id="12" name="TextBox 11"/>
          <p:cNvSpPr txBox="1"/>
          <p:nvPr/>
        </p:nvSpPr>
        <p:spPr>
          <a:xfrm>
            <a:off x="3036155" y="539504"/>
            <a:ext cx="5518749" cy="1200329"/>
          </a:xfrm>
          <a:prstGeom prst="rect">
            <a:avLst/>
          </a:prstGeom>
          <a:solidFill>
            <a:schemeClr val="bg1">
              <a:lumMod val="85000"/>
            </a:schemeClr>
          </a:solidFill>
        </p:spPr>
        <p:txBody>
          <a:bodyPr wrap="square" rtlCol="0">
            <a:spAutoFit/>
          </a:bodyPr>
          <a:lstStyle/>
          <a:p>
            <a:r>
              <a:rPr lang="en-US" sz="2400" u="sng" dirty="0" smtClean="0"/>
              <a:t>Function:</a:t>
            </a:r>
            <a:r>
              <a:rPr lang="en-US" sz="2400" dirty="0"/>
              <a:t> conversion of electrical energy of one type into electrical energy of another type</a:t>
            </a:r>
            <a:endParaRPr lang="ru-RU" sz="2400" dirty="0"/>
          </a:p>
        </p:txBody>
      </p:sp>
    </p:spTree>
    <p:extLst>
      <p:ext uri="{BB962C8B-B14F-4D97-AF65-F5344CB8AC3E}">
        <p14:creationId xmlns="" xmlns:p14="http://schemas.microsoft.com/office/powerpoint/2010/main" val="2585392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Текст 1"/>
          <p:cNvSpPr>
            <a:spLocks noGrp="1"/>
          </p:cNvSpPr>
          <p:nvPr>
            <p:ph type="body" sz="quarter" idx="10"/>
          </p:nvPr>
        </p:nvSpPr>
        <p:spPr>
          <a:xfrm>
            <a:off x="251462" y="271753"/>
            <a:ext cx="2634075" cy="1116000"/>
          </a:xfrm>
          <a:solidFill>
            <a:schemeClr val="bg1">
              <a:lumMod val="85000"/>
            </a:schemeClr>
          </a:solidFill>
        </p:spPr>
        <p:txBody>
          <a:bodyPr/>
          <a:lstStyle/>
          <a:p>
            <a:pPr algn="r">
              <a:spcBef>
                <a:spcPts val="1800"/>
              </a:spcBef>
            </a:pPr>
            <a:r>
              <a:rPr lang="uk-UA" sz="2000" dirty="0" smtClean="0"/>
              <a:t> </a:t>
            </a:r>
          </a:p>
          <a:p>
            <a:pPr algn="r">
              <a:spcBef>
                <a:spcPts val="0"/>
              </a:spcBef>
            </a:pPr>
            <a:r>
              <a:rPr lang="en-US" dirty="0" smtClean="0"/>
              <a:t>Transducers</a:t>
            </a:r>
            <a:endParaRPr lang="en-US" dirty="0"/>
          </a:p>
          <a:p>
            <a:pPr algn="r"/>
            <a:endParaRPr lang="ru-RU" dirty="0"/>
          </a:p>
        </p:txBody>
      </p:sp>
      <p:sp>
        <p:nvSpPr>
          <p:cNvPr id="4" name="Прямоугольник 3"/>
          <p:cNvSpPr/>
          <p:nvPr/>
        </p:nvSpPr>
        <p:spPr>
          <a:xfrm>
            <a:off x="3021410" y="473880"/>
            <a:ext cx="5098211" cy="1200329"/>
          </a:xfrm>
          <a:prstGeom prst="rect">
            <a:avLst/>
          </a:prstGeom>
          <a:solidFill>
            <a:schemeClr val="bg1">
              <a:lumMod val="85000"/>
            </a:schemeClr>
          </a:solidFill>
        </p:spPr>
        <p:txBody>
          <a:bodyPr wrap="square">
            <a:spAutoFit/>
          </a:bodyPr>
          <a:lstStyle/>
          <a:p>
            <a:r>
              <a:rPr lang="en-US" sz="2400" u="sng" dirty="0" smtClean="0"/>
              <a:t>Function</a:t>
            </a:r>
            <a:r>
              <a:rPr lang="en-US" sz="2400" dirty="0" smtClean="0"/>
              <a:t>: conversion </a:t>
            </a:r>
            <a:r>
              <a:rPr lang="en-US" sz="2400" dirty="0"/>
              <a:t>of signals of various nature into standard electrical signals</a:t>
            </a:r>
            <a:endParaRPr lang="uk-UA" sz="2400" dirty="0"/>
          </a:p>
        </p:txBody>
      </p:sp>
      <p:pic>
        <p:nvPicPr>
          <p:cNvPr id="5" name="Рисунок 4"/>
          <p:cNvPicPr>
            <a:picLocks noChangeAspect="1"/>
          </p:cNvPicPr>
          <p:nvPr/>
        </p:nvPicPr>
        <p:blipFill>
          <a:blip r:embed="rId2"/>
          <a:stretch>
            <a:fillRect/>
          </a:stretch>
        </p:blipFill>
        <p:spPr>
          <a:xfrm>
            <a:off x="387334" y="473881"/>
            <a:ext cx="657317" cy="543001"/>
          </a:xfrm>
          <a:prstGeom prst="rect">
            <a:avLst/>
          </a:prstGeom>
        </p:spPr>
      </p:pic>
      <p:pic>
        <p:nvPicPr>
          <p:cNvPr id="7" name="Рисунок 6"/>
          <p:cNvPicPr>
            <a:picLocks noChangeAspect="1"/>
          </p:cNvPicPr>
          <p:nvPr/>
        </p:nvPicPr>
        <p:blipFill>
          <a:blip r:embed="rId3"/>
          <a:stretch>
            <a:fillRect/>
          </a:stretch>
        </p:blipFill>
        <p:spPr>
          <a:xfrm>
            <a:off x="538851" y="1975450"/>
            <a:ext cx="7647146" cy="3364301"/>
          </a:xfrm>
          <a:prstGeom prst="rect">
            <a:avLst/>
          </a:prstGeom>
        </p:spPr>
      </p:pic>
    </p:spTree>
    <p:extLst>
      <p:ext uri="{BB962C8B-B14F-4D97-AF65-F5344CB8AC3E}">
        <p14:creationId xmlns="" xmlns:p14="http://schemas.microsoft.com/office/powerpoint/2010/main" val="3092422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Текст 1"/>
          <p:cNvSpPr>
            <a:spLocks noGrp="1"/>
          </p:cNvSpPr>
          <p:nvPr>
            <p:ph type="body" sz="quarter" idx="10"/>
          </p:nvPr>
        </p:nvSpPr>
        <p:spPr>
          <a:xfrm>
            <a:off x="251461" y="271753"/>
            <a:ext cx="2423159" cy="1116000"/>
          </a:xfrm>
          <a:solidFill>
            <a:schemeClr val="bg1">
              <a:lumMod val="85000"/>
            </a:schemeClr>
          </a:solidFill>
        </p:spPr>
        <p:txBody>
          <a:bodyPr/>
          <a:lstStyle/>
          <a:p>
            <a:pPr algn="r">
              <a:spcBef>
                <a:spcPts val="1800"/>
              </a:spcBef>
            </a:pPr>
            <a:r>
              <a:rPr lang="uk-UA" sz="2000" dirty="0" smtClean="0"/>
              <a:t> </a:t>
            </a:r>
          </a:p>
          <a:p>
            <a:pPr algn="r">
              <a:spcBef>
                <a:spcPts val="0"/>
              </a:spcBef>
            </a:pPr>
            <a:r>
              <a:rPr lang="en-US" dirty="0" smtClean="0"/>
              <a:t>Controllers</a:t>
            </a:r>
            <a:endParaRPr lang="en-US" dirty="0"/>
          </a:p>
          <a:p>
            <a:pPr algn="r"/>
            <a:endParaRPr lang="ru-RU" dirty="0"/>
          </a:p>
        </p:txBody>
      </p:sp>
      <p:pic>
        <p:nvPicPr>
          <p:cNvPr id="2" name="Рисунок 1"/>
          <p:cNvPicPr>
            <a:picLocks noChangeAspect="1"/>
          </p:cNvPicPr>
          <p:nvPr/>
        </p:nvPicPr>
        <p:blipFill>
          <a:blip r:embed="rId2"/>
          <a:stretch>
            <a:fillRect/>
          </a:stretch>
        </p:blipFill>
        <p:spPr>
          <a:xfrm>
            <a:off x="415393" y="354629"/>
            <a:ext cx="581552" cy="950248"/>
          </a:xfrm>
          <a:prstGeom prst="rect">
            <a:avLst/>
          </a:prstGeom>
        </p:spPr>
      </p:pic>
      <p:pic>
        <p:nvPicPr>
          <p:cNvPr id="4" name="Рисунок 3"/>
          <p:cNvPicPr>
            <a:picLocks noChangeAspect="1"/>
          </p:cNvPicPr>
          <p:nvPr/>
        </p:nvPicPr>
        <p:blipFill rotWithShape="1">
          <a:blip r:embed="rId3"/>
          <a:srcRect t="10191" b="10565"/>
          <a:stretch/>
        </p:blipFill>
        <p:spPr>
          <a:xfrm>
            <a:off x="3520475" y="1974660"/>
            <a:ext cx="4332100" cy="3518795"/>
          </a:xfrm>
          <a:prstGeom prst="rect">
            <a:avLst/>
          </a:prstGeom>
        </p:spPr>
      </p:pic>
      <p:sp>
        <p:nvSpPr>
          <p:cNvPr id="5" name="Прямоугольник 4"/>
          <p:cNvSpPr/>
          <p:nvPr/>
        </p:nvSpPr>
        <p:spPr>
          <a:xfrm>
            <a:off x="3448409" y="640301"/>
            <a:ext cx="4404165" cy="707886"/>
          </a:xfrm>
          <a:prstGeom prst="rect">
            <a:avLst/>
          </a:prstGeom>
          <a:solidFill>
            <a:schemeClr val="bg1">
              <a:lumMod val="85000"/>
            </a:schemeClr>
          </a:solidFill>
        </p:spPr>
        <p:txBody>
          <a:bodyPr wrap="square">
            <a:spAutoFit/>
          </a:bodyPr>
          <a:lstStyle/>
          <a:p>
            <a:r>
              <a:rPr lang="en-US" sz="2000" dirty="0" smtClean="0"/>
              <a:t>Function: equipping machine-tools with control and automation functions</a:t>
            </a:r>
            <a:endParaRPr lang="en-US" sz="2000" dirty="0"/>
          </a:p>
        </p:txBody>
      </p:sp>
      <p:sp>
        <p:nvSpPr>
          <p:cNvPr id="6" name="Прямоугольник 5"/>
          <p:cNvSpPr/>
          <p:nvPr/>
        </p:nvSpPr>
        <p:spPr>
          <a:xfrm>
            <a:off x="489687" y="2533730"/>
            <a:ext cx="3350039" cy="2769989"/>
          </a:xfrm>
          <a:prstGeom prst="rect">
            <a:avLst/>
          </a:prstGeom>
        </p:spPr>
        <p:txBody>
          <a:bodyPr wrap="square">
            <a:spAutoFit/>
          </a:bodyPr>
          <a:lstStyle/>
          <a:p>
            <a:pPr marL="285750" indent="-285750">
              <a:spcAft>
                <a:spcPts val="1800"/>
              </a:spcAft>
              <a:buFont typeface="Arial" panose="020B0604020202020204" pitchFamily="34" charset="0"/>
              <a:buChar char="•"/>
            </a:pPr>
            <a:r>
              <a:rPr lang="en-US" sz="2400" dirty="0"/>
              <a:t>industrial PC (IPC), </a:t>
            </a:r>
            <a:endParaRPr lang="en-US" sz="2400" dirty="0" smtClean="0"/>
          </a:p>
          <a:p>
            <a:pPr marL="285750" indent="-285750">
              <a:spcAft>
                <a:spcPts val="1800"/>
              </a:spcAft>
              <a:buFont typeface="Arial" panose="020B0604020202020204" pitchFamily="34" charset="0"/>
              <a:buChar char="•"/>
            </a:pPr>
            <a:r>
              <a:rPr lang="en-US" sz="2400" dirty="0" smtClean="0"/>
              <a:t>programmable </a:t>
            </a:r>
            <a:r>
              <a:rPr lang="en-US" sz="2400" dirty="0"/>
              <a:t>logic controller (PLC), </a:t>
            </a:r>
            <a:endParaRPr lang="en-US" sz="2400" dirty="0" smtClean="0"/>
          </a:p>
          <a:p>
            <a:pPr marL="285750" indent="-285750">
              <a:spcAft>
                <a:spcPts val="1800"/>
              </a:spcAft>
              <a:buFont typeface="Arial" panose="020B0604020202020204" pitchFamily="34" charset="0"/>
              <a:buChar char="•"/>
            </a:pPr>
            <a:r>
              <a:rPr lang="en-US" sz="2400" dirty="0" smtClean="0"/>
              <a:t>programmable </a:t>
            </a:r>
            <a:r>
              <a:rPr lang="en-US" sz="2400" dirty="0"/>
              <a:t>automation controller (PAC)</a:t>
            </a:r>
            <a:endParaRPr lang="uk-UA" sz="2400" dirty="0"/>
          </a:p>
        </p:txBody>
      </p:sp>
    </p:spTree>
    <p:extLst>
      <p:ext uri="{BB962C8B-B14F-4D97-AF65-F5344CB8AC3E}">
        <p14:creationId xmlns="" xmlns:p14="http://schemas.microsoft.com/office/powerpoint/2010/main" val="3847056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9012" y="165101"/>
            <a:ext cx="4483009" cy="936992"/>
          </a:xfrm>
        </p:spPr>
        <p:txBody>
          <a:bodyPr>
            <a:normAutofit fontScale="90000"/>
          </a:bodyPr>
          <a:lstStyle/>
          <a:p>
            <a:r>
              <a:rPr lang="ru-RU" dirty="0" err="1"/>
              <a:t>Basic</a:t>
            </a:r>
            <a:r>
              <a:rPr lang="ru-RU" dirty="0"/>
              <a:t> </a:t>
            </a:r>
            <a:r>
              <a:rPr lang="ru-RU" dirty="0" err="1"/>
              <a:t>concepts</a:t>
            </a:r>
            <a:r>
              <a:rPr lang="ru-RU" dirty="0"/>
              <a:t> </a:t>
            </a:r>
            <a:r>
              <a:rPr lang="ru-RU" dirty="0" err="1"/>
              <a:t>and</a:t>
            </a:r>
            <a:r>
              <a:rPr lang="ru-RU" dirty="0"/>
              <a:t> </a:t>
            </a:r>
            <a:r>
              <a:rPr lang="ru-RU" dirty="0" err="1"/>
              <a:t>determinations</a:t>
            </a:r>
            <a:endParaRPr lang="ru-RU" dirty="0"/>
          </a:p>
        </p:txBody>
      </p:sp>
      <p:sp>
        <p:nvSpPr>
          <p:cNvPr id="5" name="Заголовок 1"/>
          <p:cNvSpPr txBox="1">
            <a:spLocks/>
          </p:cNvSpPr>
          <p:nvPr/>
        </p:nvSpPr>
        <p:spPr>
          <a:xfrm>
            <a:off x="363312" y="682824"/>
            <a:ext cx="4483009" cy="243761"/>
          </a:xfrm>
          <a:prstGeom prst="rect">
            <a:avLst/>
          </a:prstGeom>
        </p:spPr>
        <p:txBody>
          <a:bodyPr anchor="b"/>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endParaRPr lang="ru-RU" dirty="0"/>
          </a:p>
        </p:txBody>
      </p:sp>
      <p:sp>
        <p:nvSpPr>
          <p:cNvPr id="6" name="Текст 3"/>
          <p:cNvSpPr txBox="1">
            <a:spLocks/>
          </p:cNvSpPr>
          <p:nvPr/>
        </p:nvSpPr>
        <p:spPr>
          <a:xfrm>
            <a:off x="734786" y="3439990"/>
            <a:ext cx="4483009" cy="2554411"/>
          </a:xfrm>
          <a:prstGeom prst="rect">
            <a:avLst/>
          </a:prstGeom>
        </p:spPr>
        <p:txBody>
          <a:bodyPr/>
          <a:lstStyle>
            <a:lvl1pPr marL="514350" indent="-514350" algn="l" defTabSz="914400" rtl="0" eaLnBrk="1" latinLnBrk="0" hangingPunct="1">
              <a:lnSpc>
                <a:spcPct val="90000"/>
              </a:lnSpc>
              <a:spcBef>
                <a:spcPts val="1000"/>
              </a:spcBef>
              <a:buFont typeface="+mj-lt"/>
              <a:buAutoNum type="arabicPeriod"/>
              <a:defRPr sz="2800" kern="1200" baseline="0">
                <a:solidFill>
                  <a:schemeClr val="tx1"/>
                </a:solidFill>
                <a:latin typeface="+mn-lt"/>
                <a:ea typeface="+mn-ea"/>
                <a:cs typeface="+mn-cs"/>
              </a:defRPr>
            </a:lvl1pPr>
            <a:lvl2pPr marL="914400" indent="-457200" algn="l" defTabSz="914400" rtl="0" eaLnBrk="1" latinLnBrk="0" hangingPunct="1">
              <a:lnSpc>
                <a:spcPct val="90000"/>
              </a:lnSpc>
              <a:spcBef>
                <a:spcPts val="500"/>
              </a:spcBef>
              <a:buFont typeface="+mj-lt"/>
              <a:buAutoNum type="arabicPeriod"/>
              <a:defRPr sz="2400" kern="1200">
                <a:solidFill>
                  <a:schemeClr val="tx1"/>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smtClean="0"/>
              <a:t>Classification of electric drives</a:t>
            </a:r>
          </a:p>
          <a:p>
            <a:pPr marL="0" indent="0">
              <a:buNone/>
            </a:pPr>
            <a:endParaRPr lang="ru-RU" sz="3600" dirty="0"/>
          </a:p>
        </p:txBody>
      </p:sp>
    </p:spTree>
    <p:extLst>
      <p:ext uri="{BB962C8B-B14F-4D97-AF65-F5344CB8AC3E}">
        <p14:creationId xmlns="" xmlns:p14="http://schemas.microsoft.com/office/powerpoint/2010/main" val="1382718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32007" y="220890"/>
            <a:ext cx="8862995" cy="555488"/>
          </a:xfrm>
          <a:solidFill>
            <a:schemeClr val="bg1">
              <a:lumMod val="85000"/>
            </a:schemeClr>
          </a:solidFill>
        </p:spPr>
        <p:txBody>
          <a:bodyPr/>
          <a:lstStyle/>
          <a:p>
            <a:r>
              <a:rPr lang="en-US" dirty="0"/>
              <a:t>Classification of electric drives</a:t>
            </a:r>
          </a:p>
          <a:p>
            <a:endParaRPr lang="uk-UA" dirty="0"/>
          </a:p>
        </p:txBody>
      </p:sp>
      <p:sp>
        <p:nvSpPr>
          <p:cNvPr id="4" name="Прямоугольник 3"/>
          <p:cNvSpPr/>
          <p:nvPr/>
        </p:nvSpPr>
        <p:spPr>
          <a:xfrm>
            <a:off x="810883" y="1000513"/>
            <a:ext cx="6228272" cy="4431983"/>
          </a:xfrm>
          <a:prstGeom prst="rect">
            <a:avLst/>
          </a:prstGeom>
        </p:spPr>
        <p:txBody>
          <a:bodyPr wrap="square">
            <a:spAutoFit/>
          </a:bodyPr>
          <a:lstStyle/>
          <a:p>
            <a:pPr marL="285750" indent="-285750">
              <a:buFont typeface="Wingdings" panose="05000000000000000000" pitchFamily="2" charset="2"/>
              <a:buChar char="q"/>
            </a:pPr>
            <a:r>
              <a:rPr lang="en-US" sz="3200" u="sng" dirty="0"/>
              <a:t>By the sort of current of drive engine</a:t>
            </a:r>
            <a:r>
              <a:rPr lang="en-US" sz="3200" dirty="0"/>
              <a:t>:</a:t>
            </a:r>
          </a:p>
          <a:p>
            <a:pPr marL="742950" lvl="1" indent="-285750">
              <a:lnSpc>
                <a:spcPct val="200000"/>
              </a:lnSpc>
              <a:spcBef>
                <a:spcPts val="3600"/>
              </a:spcBef>
              <a:spcAft>
                <a:spcPts val="3600"/>
              </a:spcAft>
              <a:buFont typeface="Wingdings" panose="05000000000000000000" pitchFamily="2" charset="2"/>
              <a:buChar char="ü"/>
            </a:pPr>
            <a:r>
              <a:rPr lang="en-US" sz="3200" dirty="0"/>
              <a:t> direct current (DC</a:t>
            </a:r>
            <a:r>
              <a:rPr lang="en-US" sz="3200" dirty="0" smtClean="0"/>
              <a:t>)</a:t>
            </a:r>
            <a:endParaRPr lang="en-US" sz="3200" dirty="0"/>
          </a:p>
          <a:p>
            <a:pPr marL="742950" lvl="1" indent="-285750">
              <a:lnSpc>
                <a:spcPct val="200000"/>
              </a:lnSpc>
              <a:spcBef>
                <a:spcPts val="3600"/>
              </a:spcBef>
              <a:spcAft>
                <a:spcPts val="3600"/>
              </a:spcAft>
              <a:buFont typeface="Wingdings" panose="05000000000000000000" pitchFamily="2" charset="2"/>
              <a:buChar char="ü"/>
            </a:pPr>
            <a:r>
              <a:rPr lang="en-US" sz="3200" dirty="0"/>
              <a:t> alternating current (AC</a:t>
            </a:r>
            <a:r>
              <a:rPr lang="en-US" sz="3200" dirty="0" smtClean="0"/>
              <a:t>)</a:t>
            </a:r>
            <a:endParaRPr lang="en-US" sz="3200" dirty="0"/>
          </a:p>
        </p:txBody>
      </p:sp>
      <p:pic>
        <p:nvPicPr>
          <p:cNvPr id="5" name="Рисунок 4"/>
          <p:cNvPicPr>
            <a:picLocks noChangeAspect="1"/>
          </p:cNvPicPr>
          <p:nvPr/>
        </p:nvPicPr>
        <p:blipFill>
          <a:blip r:embed="rId2"/>
          <a:stretch>
            <a:fillRect/>
          </a:stretch>
        </p:blipFill>
        <p:spPr>
          <a:xfrm>
            <a:off x="5661438" y="1868910"/>
            <a:ext cx="1293257" cy="1443098"/>
          </a:xfrm>
          <a:prstGeom prst="rect">
            <a:avLst/>
          </a:prstGeom>
        </p:spPr>
      </p:pic>
      <p:pic>
        <p:nvPicPr>
          <p:cNvPr id="6" name="Рисунок 5"/>
          <p:cNvPicPr>
            <a:picLocks noChangeAspect="1"/>
          </p:cNvPicPr>
          <p:nvPr/>
        </p:nvPicPr>
        <p:blipFill rotWithShape="1">
          <a:blip r:embed="rId3" cstate="print"/>
          <a:srcRect r="3298"/>
          <a:stretch/>
        </p:blipFill>
        <p:spPr>
          <a:xfrm>
            <a:off x="4790098" y="3536143"/>
            <a:ext cx="1517969" cy="2096798"/>
          </a:xfrm>
          <a:prstGeom prst="rect">
            <a:avLst/>
          </a:prstGeom>
        </p:spPr>
      </p:pic>
      <p:pic>
        <p:nvPicPr>
          <p:cNvPr id="7" name="Рисунок 6"/>
          <p:cNvPicPr>
            <a:picLocks noChangeAspect="1"/>
          </p:cNvPicPr>
          <p:nvPr/>
        </p:nvPicPr>
        <p:blipFill>
          <a:blip r:embed="rId4"/>
          <a:stretch>
            <a:fillRect/>
          </a:stretch>
        </p:blipFill>
        <p:spPr>
          <a:xfrm>
            <a:off x="6802861" y="3793208"/>
            <a:ext cx="1614365" cy="1839732"/>
          </a:xfrm>
          <a:prstGeom prst="rect">
            <a:avLst/>
          </a:prstGeom>
        </p:spPr>
      </p:pic>
    </p:spTree>
    <p:extLst>
      <p:ext uri="{BB962C8B-B14F-4D97-AF65-F5344CB8AC3E}">
        <p14:creationId xmlns="" xmlns:p14="http://schemas.microsoft.com/office/powerpoint/2010/main" val="2189985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32007" y="220890"/>
            <a:ext cx="8862995" cy="555488"/>
          </a:xfrm>
          <a:solidFill>
            <a:schemeClr val="bg1">
              <a:lumMod val="85000"/>
            </a:schemeClr>
          </a:solidFill>
        </p:spPr>
        <p:txBody>
          <a:bodyPr/>
          <a:lstStyle/>
          <a:p>
            <a:r>
              <a:rPr lang="en-US" dirty="0"/>
              <a:t>Classification of electric drives</a:t>
            </a:r>
          </a:p>
          <a:p>
            <a:endParaRPr lang="uk-UA" dirty="0"/>
          </a:p>
        </p:txBody>
      </p:sp>
      <p:sp>
        <p:nvSpPr>
          <p:cNvPr id="3" name="Текст 2"/>
          <p:cNvSpPr>
            <a:spLocks noGrp="1"/>
          </p:cNvSpPr>
          <p:nvPr>
            <p:ph type="body" sz="quarter" idx="11"/>
          </p:nvPr>
        </p:nvSpPr>
        <p:spPr/>
        <p:txBody>
          <a:bodyPr/>
          <a:lstStyle/>
          <a:p>
            <a:endParaRPr lang="uk-UA"/>
          </a:p>
        </p:txBody>
      </p:sp>
      <p:sp>
        <p:nvSpPr>
          <p:cNvPr id="9" name="Прямоугольник 8"/>
          <p:cNvSpPr/>
          <p:nvPr/>
        </p:nvSpPr>
        <p:spPr>
          <a:xfrm>
            <a:off x="353837" y="1058113"/>
            <a:ext cx="4712026" cy="5940088"/>
          </a:xfrm>
          <a:prstGeom prst="rect">
            <a:avLst/>
          </a:prstGeom>
        </p:spPr>
        <p:txBody>
          <a:bodyPr wrap="square">
            <a:spAutoFit/>
          </a:bodyPr>
          <a:lstStyle/>
          <a:p>
            <a:pPr marL="285750" indent="-285750">
              <a:spcAft>
                <a:spcPts val="1200"/>
              </a:spcAft>
              <a:buFont typeface="Wingdings" pitchFamily="2" charset="2"/>
              <a:buChar char="q"/>
            </a:pPr>
            <a:r>
              <a:rPr lang="en-US" sz="2400" i="1" u="sng" dirty="0"/>
              <a:t>By the sort of mechanical transmission</a:t>
            </a:r>
            <a:r>
              <a:rPr lang="en-US" sz="2400" i="1" u="sng" dirty="0" smtClean="0"/>
              <a:t>:</a:t>
            </a:r>
          </a:p>
          <a:p>
            <a:pPr>
              <a:spcAft>
                <a:spcPts val="1200"/>
              </a:spcAft>
            </a:pPr>
            <a:endParaRPr lang="ru-RU" sz="2400" u="sng" dirty="0"/>
          </a:p>
          <a:p>
            <a:pPr marL="742950" lvl="1" indent="-285750">
              <a:buFont typeface="Wingdings" pitchFamily="2" charset="2"/>
              <a:buChar char="ü"/>
            </a:pPr>
            <a:r>
              <a:rPr lang="en-US" sz="2400" dirty="0"/>
              <a:t> geared electric drive in which an electric motor is connected with a working machine by means of one of types of transmission </a:t>
            </a:r>
            <a:r>
              <a:rPr lang="en-US" sz="2400" dirty="0" smtClean="0"/>
              <a:t>devices</a:t>
            </a:r>
          </a:p>
          <a:p>
            <a:pPr marL="742950" lvl="1" indent="-285750">
              <a:buFont typeface="Wingdings" pitchFamily="2" charset="2"/>
              <a:buChar char="ü"/>
            </a:pPr>
            <a:endParaRPr lang="en-US" sz="2400" dirty="0"/>
          </a:p>
          <a:p>
            <a:pPr marL="742950" lvl="1" indent="-285750">
              <a:buFont typeface="Wingdings" pitchFamily="2" charset="2"/>
              <a:buChar char="ü"/>
            </a:pPr>
            <a:endParaRPr lang="en-US" sz="2400" dirty="0" smtClean="0"/>
          </a:p>
          <a:p>
            <a:pPr marL="742950" lvl="1" indent="-285750">
              <a:buFont typeface="Wingdings" pitchFamily="2" charset="2"/>
              <a:buChar char="ü"/>
            </a:pPr>
            <a:endParaRPr lang="ru-RU" sz="2400" dirty="0"/>
          </a:p>
          <a:p>
            <a:pPr marL="742950" lvl="1" indent="-285750">
              <a:spcAft>
                <a:spcPts val="1200"/>
              </a:spcAft>
              <a:buFont typeface="Wingdings" pitchFamily="2" charset="2"/>
              <a:buChar char="ü"/>
            </a:pPr>
            <a:r>
              <a:rPr lang="en-US" sz="2400" dirty="0"/>
              <a:t> gearless electric drive (direct drive), when an electric motor is connected directly with a machine </a:t>
            </a:r>
            <a:r>
              <a:rPr lang="en-US" sz="2400" dirty="0" smtClean="0"/>
              <a:t>tool</a:t>
            </a:r>
            <a:endParaRPr lang="ru-RU" sz="2400" dirty="0"/>
          </a:p>
        </p:txBody>
      </p:sp>
      <p:grpSp>
        <p:nvGrpSpPr>
          <p:cNvPr id="4" name="Группа 13"/>
          <p:cNvGrpSpPr/>
          <p:nvPr/>
        </p:nvGrpSpPr>
        <p:grpSpPr>
          <a:xfrm>
            <a:off x="5001164" y="1180902"/>
            <a:ext cx="3377243" cy="2847634"/>
            <a:chOff x="6551673" y="1180902"/>
            <a:chExt cx="4619536" cy="3201586"/>
          </a:xfrm>
        </p:grpSpPr>
        <p:pic>
          <p:nvPicPr>
            <p:cNvPr id="10" name="Рисунок 9"/>
            <p:cNvPicPr>
              <a:picLocks noChangeAspect="1"/>
            </p:cNvPicPr>
            <p:nvPr/>
          </p:nvPicPr>
          <p:blipFill>
            <a:blip r:embed="rId2"/>
            <a:stretch>
              <a:fillRect/>
            </a:stretch>
          </p:blipFill>
          <p:spPr>
            <a:xfrm>
              <a:off x="6551673" y="1462637"/>
              <a:ext cx="4619536" cy="2919851"/>
            </a:xfrm>
            <a:prstGeom prst="rect">
              <a:avLst/>
            </a:prstGeom>
          </p:spPr>
        </p:pic>
        <p:sp>
          <p:nvSpPr>
            <p:cNvPr id="12" name="Выноска 3 (с границей) 11"/>
            <p:cNvSpPr/>
            <p:nvPr/>
          </p:nvSpPr>
          <p:spPr>
            <a:xfrm flipH="1">
              <a:off x="6978769" y="1198155"/>
              <a:ext cx="733245" cy="686259"/>
            </a:xfrm>
            <a:prstGeom prst="accentCallout3">
              <a:avLst>
                <a:gd name="adj1" fmla="val 18750"/>
                <a:gd name="adj2" fmla="val -8333"/>
                <a:gd name="adj3" fmla="val 18750"/>
                <a:gd name="adj4" fmla="val -16667"/>
                <a:gd name="adj5" fmla="val 76116"/>
                <a:gd name="adj6" fmla="val -51545"/>
                <a:gd name="adj7" fmla="val 135589"/>
                <a:gd name="adj8" fmla="val -51458"/>
              </a:avLst>
            </a:prstGeom>
            <a:solidFill>
              <a:schemeClr val="bg1">
                <a:lumMod val="85000"/>
              </a:schemeClr>
            </a:solidFill>
            <a:ln>
              <a:solidFill>
                <a:srgbClr val="3B61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Gear box</a:t>
              </a:r>
              <a:endParaRPr lang="uk-UA" dirty="0">
                <a:solidFill>
                  <a:schemeClr val="tx1"/>
                </a:solidFill>
              </a:endParaRPr>
            </a:p>
          </p:txBody>
        </p:sp>
        <p:sp>
          <p:nvSpPr>
            <p:cNvPr id="13" name="Выноска 3 (с границей) 12"/>
            <p:cNvSpPr/>
            <p:nvPr/>
          </p:nvSpPr>
          <p:spPr>
            <a:xfrm>
              <a:off x="10017381" y="1180902"/>
              <a:ext cx="903661" cy="686259"/>
            </a:xfrm>
            <a:prstGeom prst="accentCallout3">
              <a:avLst>
                <a:gd name="adj1" fmla="val 18750"/>
                <a:gd name="adj2" fmla="val -8333"/>
                <a:gd name="adj3" fmla="val 18750"/>
                <a:gd name="adj4" fmla="val -16667"/>
                <a:gd name="adj5" fmla="val 76116"/>
                <a:gd name="adj6" fmla="val -51545"/>
                <a:gd name="adj7" fmla="val 135589"/>
                <a:gd name="adj8" fmla="val -51458"/>
              </a:avLst>
            </a:prstGeom>
            <a:solidFill>
              <a:schemeClr val="bg1">
                <a:lumMod val="85000"/>
              </a:schemeClr>
            </a:solidFill>
            <a:ln>
              <a:solidFill>
                <a:srgbClr val="3B61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Motor</a:t>
              </a:r>
              <a:endParaRPr lang="uk-UA" dirty="0">
                <a:solidFill>
                  <a:schemeClr val="tx1"/>
                </a:solidFill>
              </a:endParaRPr>
            </a:p>
          </p:txBody>
        </p:sp>
      </p:grpSp>
      <p:pic>
        <p:nvPicPr>
          <p:cNvPr id="15" name="Рисунок 14"/>
          <p:cNvPicPr>
            <a:picLocks noChangeAspect="1"/>
          </p:cNvPicPr>
          <p:nvPr/>
        </p:nvPicPr>
        <p:blipFill>
          <a:blip r:embed="rId3"/>
          <a:stretch>
            <a:fillRect/>
          </a:stretch>
        </p:blipFill>
        <p:spPr>
          <a:xfrm>
            <a:off x="4956631" y="4028536"/>
            <a:ext cx="1429627" cy="2211156"/>
          </a:xfrm>
          <a:prstGeom prst="rect">
            <a:avLst/>
          </a:prstGeom>
        </p:spPr>
      </p:pic>
      <p:pic>
        <p:nvPicPr>
          <p:cNvPr id="16" name="Рисунок 15"/>
          <p:cNvPicPr>
            <a:picLocks noChangeAspect="1"/>
          </p:cNvPicPr>
          <p:nvPr/>
        </p:nvPicPr>
        <p:blipFill>
          <a:blip r:embed="rId4"/>
          <a:stretch>
            <a:fillRect/>
          </a:stretch>
        </p:blipFill>
        <p:spPr>
          <a:xfrm>
            <a:off x="6689786" y="4028536"/>
            <a:ext cx="2034441" cy="2012740"/>
          </a:xfrm>
          <a:prstGeom prst="rect">
            <a:avLst/>
          </a:prstGeom>
        </p:spPr>
      </p:pic>
      <p:sp>
        <p:nvSpPr>
          <p:cNvPr id="17" name="Стрелка вправо 16"/>
          <p:cNvSpPr/>
          <p:nvPr/>
        </p:nvSpPr>
        <p:spPr>
          <a:xfrm rot="955722">
            <a:off x="6161738" y="5389338"/>
            <a:ext cx="752567" cy="204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 xmlns:p14="http://schemas.microsoft.com/office/powerpoint/2010/main" val="37000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Группа 25"/>
          <p:cNvGrpSpPr/>
          <p:nvPr/>
        </p:nvGrpSpPr>
        <p:grpSpPr>
          <a:xfrm>
            <a:off x="4764454" y="2804030"/>
            <a:ext cx="4077946" cy="3118025"/>
            <a:chOff x="6556075" y="2207494"/>
            <a:chExt cx="5437261" cy="3118025"/>
          </a:xfrm>
        </p:grpSpPr>
        <p:pic>
          <p:nvPicPr>
            <p:cNvPr id="7" name="Рисунок 6"/>
            <p:cNvPicPr>
              <a:picLocks noChangeAspect="1"/>
            </p:cNvPicPr>
            <p:nvPr/>
          </p:nvPicPr>
          <p:blipFill rotWithShape="1">
            <a:blip r:embed="rId2"/>
            <a:srcRect l="3333"/>
            <a:stretch/>
          </p:blipFill>
          <p:spPr>
            <a:xfrm>
              <a:off x="6556075" y="2661175"/>
              <a:ext cx="5437261" cy="2664344"/>
            </a:xfrm>
            <a:prstGeom prst="rect">
              <a:avLst/>
            </a:prstGeom>
          </p:spPr>
        </p:pic>
        <p:cxnSp>
          <p:nvCxnSpPr>
            <p:cNvPr id="11" name="Прямая со стрелкой 10"/>
            <p:cNvCxnSpPr/>
            <p:nvPr/>
          </p:nvCxnSpPr>
          <p:spPr>
            <a:xfrm flipH="1">
              <a:off x="8505645" y="2661175"/>
              <a:ext cx="32068" cy="953293"/>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2" name="Text Box 4514"/>
            <p:cNvSpPr txBox="1">
              <a:spLocks noChangeArrowheads="1"/>
            </p:cNvSpPr>
            <p:nvPr/>
          </p:nvSpPr>
          <p:spPr bwMode="auto">
            <a:xfrm>
              <a:off x="8065393" y="2207494"/>
              <a:ext cx="944640" cy="453681"/>
            </a:xfrm>
            <a:prstGeom prst="rect">
              <a:avLst/>
            </a:prstGeom>
            <a:noFill/>
            <a:ln w="15875">
              <a:solidFill>
                <a:schemeClr val="tx1"/>
              </a:solidFill>
              <a:miter lim="800000"/>
              <a:headEnd/>
              <a:tailEnd/>
            </a:ln>
            <a:extLst/>
          </p:spPr>
          <p:txBody>
            <a:bodyPr rot="0" vert="horz" wrap="square" lIns="91440" tIns="45720" rIns="91440" bIns="45720" anchor="t" anchorCtr="0" upright="1">
              <a:noAutofit/>
            </a:bodyPr>
            <a:lstStyle/>
            <a:p>
              <a:pPr marL="449580" indent="-449580" algn="ctr">
                <a:lnSpc>
                  <a:spcPct val="115000"/>
                </a:lnSpc>
                <a:spcAft>
                  <a:spcPts val="1000"/>
                </a:spcAft>
              </a:pPr>
              <a:r>
                <a:rPr lang="en-US" b="1" dirty="0" smtClean="0">
                  <a:effectLst/>
                  <a:ea typeface="Calibri"/>
                  <a:cs typeface="Times New Roman"/>
                </a:rPr>
                <a:t>Forcer</a:t>
              </a:r>
              <a:endParaRPr lang="ru-RU" b="1" dirty="0">
                <a:effectLst/>
                <a:ea typeface="Calibri"/>
                <a:cs typeface="Times New Roman"/>
              </a:endParaRPr>
            </a:p>
          </p:txBody>
        </p:sp>
        <p:cxnSp>
          <p:nvCxnSpPr>
            <p:cNvPr id="23" name="Прямая со стрелкой 22"/>
            <p:cNvCxnSpPr/>
            <p:nvPr/>
          </p:nvCxnSpPr>
          <p:spPr>
            <a:xfrm flipH="1">
              <a:off x="10785019" y="3250897"/>
              <a:ext cx="32068" cy="953293"/>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4" name="Text Box 4514"/>
            <p:cNvSpPr txBox="1">
              <a:spLocks noChangeArrowheads="1"/>
            </p:cNvSpPr>
            <p:nvPr/>
          </p:nvSpPr>
          <p:spPr bwMode="auto">
            <a:xfrm>
              <a:off x="9561444" y="2797216"/>
              <a:ext cx="2315817" cy="453681"/>
            </a:xfrm>
            <a:prstGeom prst="rect">
              <a:avLst/>
            </a:prstGeom>
            <a:noFill/>
            <a:ln w="15875">
              <a:solidFill>
                <a:schemeClr val="tx1"/>
              </a:solidFill>
              <a:miter lim="800000"/>
              <a:headEnd/>
              <a:tailEnd/>
            </a:ln>
            <a:extLst/>
          </p:spPr>
          <p:txBody>
            <a:bodyPr rot="0" vert="horz" wrap="square" lIns="91440" tIns="45720" rIns="91440" bIns="45720" anchor="t" anchorCtr="0" upright="1">
              <a:noAutofit/>
            </a:bodyPr>
            <a:lstStyle/>
            <a:p>
              <a:pPr marL="449580" indent="-449580" algn="ctr">
                <a:lnSpc>
                  <a:spcPct val="115000"/>
                </a:lnSpc>
                <a:spcAft>
                  <a:spcPts val="1000"/>
                </a:spcAft>
              </a:pPr>
              <a:r>
                <a:rPr lang="en-US" b="1" dirty="0" smtClean="0">
                  <a:effectLst/>
                  <a:ea typeface="Calibri"/>
                  <a:cs typeface="Times New Roman"/>
                </a:rPr>
                <a:t>Permanent Magnet</a:t>
              </a:r>
              <a:endParaRPr lang="ru-RU" b="1" dirty="0">
                <a:effectLst/>
                <a:ea typeface="Calibri"/>
                <a:cs typeface="Times New Roman"/>
              </a:endParaRPr>
            </a:p>
          </p:txBody>
        </p:sp>
      </p:grpSp>
      <p:sp>
        <p:nvSpPr>
          <p:cNvPr id="2" name="Текст 1"/>
          <p:cNvSpPr>
            <a:spLocks noGrp="1"/>
          </p:cNvSpPr>
          <p:nvPr>
            <p:ph type="body" sz="quarter" idx="10"/>
          </p:nvPr>
        </p:nvSpPr>
        <p:spPr>
          <a:xfrm>
            <a:off x="132007" y="220890"/>
            <a:ext cx="8862995" cy="555488"/>
          </a:xfrm>
          <a:solidFill>
            <a:schemeClr val="bg1">
              <a:lumMod val="85000"/>
            </a:schemeClr>
          </a:solidFill>
        </p:spPr>
        <p:txBody>
          <a:bodyPr/>
          <a:lstStyle/>
          <a:p>
            <a:r>
              <a:rPr lang="en-US" dirty="0"/>
              <a:t>Classification of electric drives</a:t>
            </a:r>
          </a:p>
          <a:p>
            <a:endParaRPr lang="uk-UA" dirty="0"/>
          </a:p>
        </p:txBody>
      </p:sp>
      <p:sp>
        <p:nvSpPr>
          <p:cNvPr id="3" name="Текст 2"/>
          <p:cNvSpPr>
            <a:spLocks noGrp="1"/>
          </p:cNvSpPr>
          <p:nvPr>
            <p:ph type="body" sz="quarter" idx="11"/>
          </p:nvPr>
        </p:nvSpPr>
        <p:spPr/>
        <p:txBody>
          <a:bodyPr/>
          <a:lstStyle/>
          <a:p>
            <a:endParaRPr lang="uk-UA"/>
          </a:p>
        </p:txBody>
      </p:sp>
      <p:sp>
        <p:nvSpPr>
          <p:cNvPr id="4" name="Прямоугольник 3"/>
          <p:cNvSpPr/>
          <p:nvPr/>
        </p:nvSpPr>
        <p:spPr>
          <a:xfrm>
            <a:off x="292196" y="839831"/>
            <a:ext cx="5085811" cy="1785104"/>
          </a:xfrm>
          <a:prstGeom prst="rect">
            <a:avLst/>
          </a:prstGeom>
        </p:spPr>
        <p:txBody>
          <a:bodyPr wrap="square">
            <a:spAutoFit/>
          </a:bodyPr>
          <a:lstStyle/>
          <a:p>
            <a:pPr marL="285750" indent="-285750">
              <a:spcAft>
                <a:spcPts val="1200"/>
              </a:spcAft>
              <a:buFont typeface="Wingdings" pitchFamily="2" charset="2"/>
              <a:buChar char="q"/>
            </a:pPr>
            <a:r>
              <a:rPr lang="en-US" sz="2000" i="1" u="sng" dirty="0"/>
              <a:t>By the type of motion: </a:t>
            </a:r>
            <a:endParaRPr lang="ru-RU" sz="2000" i="1" u="sng" dirty="0"/>
          </a:p>
          <a:p>
            <a:pPr marL="742950" lvl="1" indent="-285750">
              <a:buFont typeface="Wingdings" pitchFamily="2" charset="2"/>
              <a:buChar char="ü"/>
            </a:pPr>
            <a:r>
              <a:rPr lang="en-US" sz="2000" dirty="0"/>
              <a:t> unidirectional and reversing rotating </a:t>
            </a:r>
            <a:endParaRPr lang="ru-RU" sz="2000" dirty="0"/>
          </a:p>
          <a:p>
            <a:pPr marL="742950" lvl="1" indent="-285750">
              <a:buFont typeface="Wingdings" pitchFamily="2" charset="2"/>
              <a:buChar char="ü"/>
            </a:pPr>
            <a:r>
              <a:rPr lang="en-US" sz="2000" dirty="0"/>
              <a:t>  unidirectional and reversing </a:t>
            </a:r>
            <a:r>
              <a:rPr lang="en-US" sz="2000" u="sng" dirty="0"/>
              <a:t>linear motion </a:t>
            </a:r>
            <a:endParaRPr lang="ru-RU" sz="2000" u="sng" dirty="0"/>
          </a:p>
          <a:p>
            <a:pPr marL="742950" lvl="1" indent="-285750">
              <a:buFont typeface="Wingdings" pitchFamily="2" charset="2"/>
              <a:buChar char="ü"/>
            </a:pPr>
            <a:endParaRPr lang="ru-RU" sz="2000" dirty="0"/>
          </a:p>
        </p:txBody>
      </p:sp>
      <p:pic>
        <p:nvPicPr>
          <p:cNvPr id="6" name="Рисунок 5"/>
          <p:cNvPicPr>
            <a:picLocks noChangeAspect="1"/>
          </p:cNvPicPr>
          <p:nvPr/>
        </p:nvPicPr>
        <p:blipFill rotWithShape="1">
          <a:blip r:embed="rId3"/>
          <a:srcRect l="5309" r="4150" b="15633"/>
          <a:stretch/>
        </p:blipFill>
        <p:spPr>
          <a:xfrm>
            <a:off x="292196" y="2804030"/>
            <a:ext cx="4417696" cy="3045505"/>
          </a:xfrm>
          <a:prstGeom prst="rect">
            <a:avLst/>
          </a:prstGeom>
        </p:spPr>
      </p:pic>
      <p:sp>
        <p:nvSpPr>
          <p:cNvPr id="28" name="Text Box 4514"/>
          <p:cNvSpPr txBox="1">
            <a:spLocks noChangeArrowheads="1"/>
          </p:cNvSpPr>
          <p:nvPr/>
        </p:nvSpPr>
        <p:spPr bwMode="auto">
          <a:xfrm>
            <a:off x="3211808" y="2112202"/>
            <a:ext cx="2280285" cy="453681"/>
          </a:xfrm>
          <a:prstGeom prst="rect">
            <a:avLst/>
          </a:prstGeom>
          <a:noFill/>
          <a:ln w="15875">
            <a:noFill/>
            <a:miter lim="800000"/>
            <a:headEnd/>
            <a:tailEnd/>
          </a:ln>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2000" b="1" u="sng" dirty="0" smtClean="0">
                <a:effectLst/>
                <a:ea typeface="Calibri"/>
                <a:cs typeface="Times New Roman"/>
              </a:rPr>
              <a:t>Linear motion</a:t>
            </a:r>
            <a:endParaRPr lang="ru-RU" sz="2000" b="1" u="sng" dirty="0">
              <a:effectLst/>
              <a:ea typeface="Calibri"/>
              <a:cs typeface="Times New Roman"/>
            </a:endParaRPr>
          </a:p>
        </p:txBody>
      </p:sp>
    </p:spTree>
    <p:extLst>
      <p:ext uri="{BB962C8B-B14F-4D97-AF65-F5344CB8AC3E}">
        <p14:creationId xmlns="" xmlns:p14="http://schemas.microsoft.com/office/powerpoint/2010/main" val="29330121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32007" y="220890"/>
            <a:ext cx="8862995" cy="555488"/>
          </a:xfrm>
          <a:solidFill>
            <a:schemeClr val="bg1">
              <a:lumMod val="85000"/>
            </a:schemeClr>
          </a:solidFill>
        </p:spPr>
        <p:txBody>
          <a:bodyPr/>
          <a:lstStyle/>
          <a:p>
            <a:r>
              <a:rPr lang="en-US" dirty="0"/>
              <a:t>Classification of electric drives</a:t>
            </a:r>
          </a:p>
          <a:p>
            <a:endParaRPr lang="uk-UA" dirty="0"/>
          </a:p>
        </p:txBody>
      </p:sp>
      <p:sp>
        <p:nvSpPr>
          <p:cNvPr id="5" name="Прямоугольник 4"/>
          <p:cNvSpPr/>
          <p:nvPr/>
        </p:nvSpPr>
        <p:spPr>
          <a:xfrm>
            <a:off x="336669" y="983897"/>
            <a:ext cx="8121015" cy="1908215"/>
          </a:xfrm>
          <a:prstGeom prst="rect">
            <a:avLst/>
          </a:prstGeom>
        </p:spPr>
        <p:txBody>
          <a:bodyPr wrap="square">
            <a:spAutoFit/>
          </a:bodyPr>
          <a:lstStyle/>
          <a:p>
            <a:pPr marL="285750" indent="-285750">
              <a:spcAft>
                <a:spcPts val="1200"/>
              </a:spcAft>
              <a:buFont typeface="Wingdings" pitchFamily="2" charset="2"/>
              <a:buChar char="q"/>
            </a:pPr>
            <a:r>
              <a:rPr lang="en-US" i="1" u="sng" dirty="0"/>
              <a:t>By the level of automation: </a:t>
            </a:r>
            <a:endParaRPr lang="ru-RU" i="1" u="sng" dirty="0"/>
          </a:p>
          <a:p>
            <a:pPr marL="800100" lvl="1" indent="-342900">
              <a:buFont typeface="+mj-lt"/>
              <a:buAutoNum type="alphaLcParenR"/>
            </a:pPr>
            <a:r>
              <a:rPr lang="en-US" dirty="0"/>
              <a:t>uncontrolled electric </a:t>
            </a:r>
            <a:r>
              <a:rPr lang="en-US" dirty="0" smtClean="0"/>
              <a:t>drive</a:t>
            </a:r>
            <a:endParaRPr lang="ru-RU" dirty="0"/>
          </a:p>
          <a:p>
            <a:pPr marL="800100" lvl="1" indent="-342900">
              <a:buFont typeface="+mj-lt"/>
              <a:buAutoNum type="alphaLcParenR"/>
            </a:pPr>
            <a:r>
              <a:rPr lang="en-US" dirty="0"/>
              <a:t> automated electric drive in which a part of control operations is executed without operator participation; </a:t>
            </a:r>
            <a:endParaRPr lang="ru-RU" dirty="0"/>
          </a:p>
          <a:p>
            <a:pPr marL="800100" lvl="1" indent="-342900">
              <a:spcAft>
                <a:spcPts val="1200"/>
              </a:spcAft>
              <a:buFont typeface="+mj-lt"/>
              <a:buAutoNum type="alphaLcParenR"/>
            </a:pPr>
            <a:r>
              <a:rPr lang="en-US" dirty="0"/>
              <a:t> automatic electric drive, in which full control operations are executed without operator participation.</a:t>
            </a:r>
            <a:endParaRPr lang="ru-RU" dirty="0"/>
          </a:p>
        </p:txBody>
      </p:sp>
      <p:grpSp>
        <p:nvGrpSpPr>
          <p:cNvPr id="4" name="Группа 29"/>
          <p:cNvGrpSpPr/>
          <p:nvPr/>
        </p:nvGrpSpPr>
        <p:grpSpPr>
          <a:xfrm>
            <a:off x="186034" y="3446071"/>
            <a:ext cx="2689706" cy="2522827"/>
            <a:chOff x="996792" y="3322340"/>
            <a:chExt cx="3575208" cy="2597217"/>
          </a:xfrm>
        </p:grpSpPr>
        <p:pic>
          <p:nvPicPr>
            <p:cNvPr id="18" name="Рисунок 17"/>
            <p:cNvPicPr>
              <a:picLocks noChangeAspect="1"/>
            </p:cNvPicPr>
            <p:nvPr/>
          </p:nvPicPr>
          <p:blipFill>
            <a:blip r:embed="rId2"/>
            <a:stretch>
              <a:fillRect/>
            </a:stretch>
          </p:blipFill>
          <p:spPr>
            <a:xfrm>
              <a:off x="1360272" y="3322340"/>
              <a:ext cx="3211728" cy="1677236"/>
            </a:xfrm>
            <a:prstGeom prst="rect">
              <a:avLst/>
            </a:prstGeom>
          </p:spPr>
        </p:pic>
        <p:sp>
          <p:nvSpPr>
            <p:cNvPr id="13" name="Прямоугольник 12"/>
            <p:cNvSpPr/>
            <p:nvPr/>
          </p:nvSpPr>
          <p:spPr>
            <a:xfrm>
              <a:off x="2057400" y="4320540"/>
              <a:ext cx="1569720" cy="732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nvGrpSpPr>
            <p:cNvPr id="6" name="Группа 20"/>
            <p:cNvGrpSpPr/>
            <p:nvPr/>
          </p:nvGrpSpPr>
          <p:grpSpPr>
            <a:xfrm>
              <a:off x="1987609" y="4663644"/>
              <a:ext cx="553937" cy="1025909"/>
              <a:chOff x="2303780" y="4499560"/>
              <a:chExt cx="553937" cy="1025909"/>
            </a:xfrm>
          </p:grpSpPr>
          <p:pic>
            <p:nvPicPr>
              <p:cNvPr id="27" name="Рисунок 26"/>
              <p:cNvPicPr>
                <a:picLocks noChangeAspect="1"/>
              </p:cNvPicPr>
              <p:nvPr/>
            </p:nvPicPr>
            <p:blipFill rotWithShape="1">
              <a:blip r:embed="rId2"/>
              <a:srcRect l="6996" t="53911" r="77820" b="13075"/>
              <a:stretch/>
            </p:blipFill>
            <p:spPr>
              <a:xfrm rot="16200000">
                <a:off x="2336800" y="5004769"/>
                <a:ext cx="487680" cy="553720"/>
              </a:xfrm>
              <a:prstGeom prst="rect">
                <a:avLst/>
              </a:prstGeom>
            </p:spPr>
          </p:pic>
          <p:pic>
            <p:nvPicPr>
              <p:cNvPr id="29" name="Рисунок 28"/>
              <p:cNvPicPr>
                <a:picLocks noChangeAspect="1"/>
              </p:cNvPicPr>
              <p:nvPr/>
            </p:nvPicPr>
            <p:blipFill rotWithShape="1">
              <a:blip r:embed="rId2"/>
              <a:srcRect l="6996" t="53911" r="77820" b="13075"/>
              <a:stretch/>
            </p:blipFill>
            <p:spPr>
              <a:xfrm rot="10800000">
                <a:off x="2370037" y="4499560"/>
                <a:ext cx="487680" cy="553720"/>
              </a:xfrm>
              <a:prstGeom prst="rect">
                <a:avLst/>
              </a:prstGeom>
            </p:spPr>
          </p:pic>
        </p:grpSp>
        <p:grpSp>
          <p:nvGrpSpPr>
            <p:cNvPr id="7" name="Группа 16"/>
            <p:cNvGrpSpPr/>
            <p:nvPr/>
          </p:nvGrpSpPr>
          <p:grpSpPr>
            <a:xfrm>
              <a:off x="996792" y="5136283"/>
              <a:ext cx="990600" cy="783274"/>
              <a:chOff x="3134360" y="4953000"/>
              <a:chExt cx="1189888" cy="1010920"/>
            </a:xfrm>
          </p:grpSpPr>
          <p:grpSp>
            <p:nvGrpSpPr>
              <p:cNvPr id="8" name="Группа 14"/>
              <p:cNvGrpSpPr/>
              <p:nvPr/>
            </p:nvGrpSpPr>
            <p:grpSpPr>
              <a:xfrm>
                <a:off x="3134360" y="4953000"/>
                <a:ext cx="1189888" cy="1010920"/>
                <a:chOff x="3134360" y="5053280"/>
                <a:chExt cx="970280" cy="910640"/>
              </a:xfrm>
            </p:grpSpPr>
            <p:pic>
              <p:nvPicPr>
                <p:cNvPr id="12" name="Рисунок 11"/>
                <p:cNvPicPr>
                  <a:picLocks noChangeAspect="1"/>
                </p:cNvPicPr>
                <p:nvPr/>
              </p:nvPicPr>
              <p:blipFill>
                <a:blip r:embed="rId3" cstate="print"/>
                <a:stretch>
                  <a:fillRect/>
                </a:stretch>
              </p:blipFill>
              <p:spPr>
                <a:xfrm>
                  <a:off x="3227197" y="5110045"/>
                  <a:ext cx="770764" cy="749279"/>
                </a:xfrm>
                <a:prstGeom prst="rect">
                  <a:avLst/>
                </a:prstGeom>
                <a:ln>
                  <a:noFill/>
                </a:ln>
              </p:spPr>
            </p:pic>
            <p:sp>
              <p:nvSpPr>
                <p:cNvPr id="14" name="Прямоугольник 13"/>
                <p:cNvSpPr/>
                <p:nvPr/>
              </p:nvSpPr>
              <p:spPr>
                <a:xfrm>
                  <a:off x="3134360" y="5053280"/>
                  <a:ext cx="970280" cy="9106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sp>
            <p:nvSpPr>
              <p:cNvPr id="16" name="Правая фигурная скобка 15"/>
              <p:cNvSpPr/>
              <p:nvPr/>
            </p:nvSpPr>
            <p:spPr>
              <a:xfrm>
                <a:off x="4161060" y="5273282"/>
                <a:ext cx="142240" cy="614680"/>
              </a:xfrm>
              <a:prstGeom prst="rightBrace">
                <a:avLst/>
              </a:prstGeom>
              <a:ln w="158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uk-UA"/>
              </a:p>
            </p:txBody>
          </p:sp>
        </p:grpSp>
      </p:grpSp>
      <p:grpSp>
        <p:nvGrpSpPr>
          <p:cNvPr id="10" name="Группа 49"/>
          <p:cNvGrpSpPr/>
          <p:nvPr/>
        </p:nvGrpSpPr>
        <p:grpSpPr>
          <a:xfrm>
            <a:off x="3114547" y="3428278"/>
            <a:ext cx="2719919" cy="2298269"/>
            <a:chOff x="3276100" y="3882723"/>
            <a:chExt cx="3626559" cy="2298269"/>
          </a:xfrm>
        </p:grpSpPr>
        <p:grpSp>
          <p:nvGrpSpPr>
            <p:cNvPr id="11" name="Группа 36"/>
            <p:cNvGrpSpPr/>
            <p:nvPr/>
          </p:nvGrpSpPr>
          <p:grpSpPr>
            <a:xfrm>
              <a:off x="3276100" y="3882723"/>
              <a:ext cx="3426961" cy="2298269"/>
              <a:chOff x="3416145" y="3956718"/>
              <a:chExt cx="3426961" cy="2298269"/>
            </a:xfrm>
          </p:grpSpPr>
          <p:pic>
            <p:nvPicPr>
              <p:cNvPr id="9" name="Рисунок 8"/>
              <p:cNvPicPr>
                <a:picLocks noChangeAspect="1"/>
              </p:cNvPicPr>
              <p:nvPr/>
            </p:nvPicPr>
            <p:blipFill>
              <a:blip r:embed="rId2"/>
              <a:stretch>
                <a:fillRect/>
              </a:stretch>
            </p:blipFill>
            <p:spPr>
              <a:xfrm>
                <a:off x="3435015" y="3956718"/>
                <a:ext cx="3408091" cy="1779781"/>
              </a:xfrm>
              <a:prstGeom prst="rect">
                <a:avLst/>
              </a:prstGeom>
            </p:spPr>
          </p:pic>
          <p:grpSp>
            <p:nvGrpSpPr>
              <p:cNvPr id="15" name="Группа 35"/>
              <p:cNvGrpSpPr/>
              <p:nvPr/>
            </p:nvGrpSpPr>
            <p:grpSpPr>
              <a:xfrm>
                <a:off x="3416145" y="5682807"/>
                <a:ext cx="706277" cy="572180"/>
                <a:chOff x="2809450" y="5535711"/>
                <a:chExt cx="706277" cy="572180"/>
              </a:xfrm>
            </p:grpSpPr>
            <p:pic>
              <p:nvPicPr>
                <p:cNvPr id="33" name="Рисунок 32"/>
                <p:cNvPicPr>
                  <a:picLocks noChangeAspect="1"/>
                </p:cNvPicPr>
                <p:nvPr/>
              </p:nvPicPr>
              <p:blipFill>
                <a:blip r:embed="rId4" cstate="print"/>
                <a:stretch>
                  <a:fillRect/>
                </a:stretch>
              </p:blipFill>
              <p:spPr>
                <a:xfrm>
                  <a:off x="2877027" y="5571378"/>
                  <a:ext cx="561047" cy="470792"/>
                </a:xfrm>
                <a:prstGeom prst="rect">
                  <a:avLst/>
                </a:prstGeom>
                <a:ln>
                  <a:noFill/>
                </a:ln>
              </p:spPr>
            </p:pic>
            <p:sp>
              <p:nvSpPr>
                <p:cNvPr id="34" name="Прямоугольник 33"/>
                <p:cNvSpPr/>
                <p:nvPr/>
              </p:nvSpPr>
              <p:spPr>
                <a:xfrm>
                  <a:off x="2809450" y="5535711"/>
                  <a:ext cx="706277" cy="57218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pic>
            <p:nvPicPr>
              <p:cNvPr id="35" name="Рисунок 34"/>
              <p:cNvPicPr>
                <a:picLocks noChangeAspect="1"/>
              </p:cNvPicPr>
              <p:nvPr/>
            </p:nvPicPr>
            <p:blipFill rotWithShape="1">
              <a:blip r:embed="rId2"/>
              <a:srcRect l="6996" t="53911" r="77820" b="13075"/>
              <a:stretch/>
            </p:blipFill>
            <p:spPr>
              <a:xfrm rot="16200000">
                <a:off x="4199503" y="5632249"/>
                <a:ext cx="356249" cy="495170"/>
              </a:xfrm>
              <a:prstGeom prst="rect">
                <a:avLst/>
              </a:prstGeom>
            </p:spPr>
          </p:pic>
        </p:grpSp>
        <p:cxnSp>
          <p:nvCxnSpPr>
            <p:cNvPr id="40" name="Прямая соединительная линия 39"/>
            <p:cNvCxnSpPr>
              <a:stCxn id="43" idx="3"/>
            </p:cNvCxnSpPr>
            <p:nvPr/>
          </p:nvCxnSpPr>
          <p:spPr>
            <a:xfrm>
              <a:off x="5513208" y="4478570"/>
              <a:ext cx="619368" cy="383972"/>
            </a:xfrm>
            <a:prstGeom prst="line">
              <a:avLst/>
            </a:prstGeom>
            <a:ln>
              <a:head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701748" y="4833601"/>
              <a:ext cx="1200911" cy="400110"/>
            </a:xfrm>
            <a:prstGeom prst="rect">
              <a:avLst/>
            </a:prstGeom>
            <a:noFill/>
          </p:spPr>
          <p:txBody>
            <a:bodyPr wrap="square" rtlCol="0">
              <a:spAutoFit/>
            </a:bodyPr>
            <a:lstStyle/>
            <a:p>
              <a:r>
                <a:rPr lang="en-US" sz="1000" b="1" cap="all" dirty="0" smtClean="0">
                  <a:solidFill>
                    <a:schemeClr val="tx1">
                      <a:lumMod val="50000"/>
                      <a:lumOff val="50000"/>
                    </a:schemeClr>
                  </a:solidFill>
                </a:rPr>
                <a:t>transducers</a:t>
              </a:r>
              <a:endParaRPr lang="uk-UA" sz="1000" b="1" cap="all" dirty="0">
                <a:solidFill>
                  <a:schemeClr val="tx1">
                    <a:lumMod val="50000"/>
                    <a:lumOff val="50000"/>
                  </a:schemeClr>
                </a:solidFill>
              </a:endParaRPr>
            </a:p>
          </p:txBody>
        </p:sp>
        <p:sp>
          <p:nvSpPr>
            <p:cNvPr id="43" name="Прямоугольник 42"/>
            <p:cNvSpPr/>
            <p:nvPr/>
          </p:nvSpPr>
          <p:spPr>
            <a:xfrm>
              <a:off x="5203174" y="4422535"/>
              <a:ext cx="310034" cy="11207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46" name="Рисунок 45"/>
            <p:cNvPicPr>
              <a:picLocks noChangeAspect="1"/>
            </p:cNvPicPr>
            <p:nvPr/>
          </p:nvPicPr>
          <p:blipFill rotWithShape="1">
            <a:blip r:embed="rId2"/>
            <a:srcRect l="6996" t="68886" r="82711" b="13075"/>
            <a:stretch/>
          </p:blipFill>
          <p:spPr>
            <a:xfrm rot="16200000">
              <a:off x="5214669" y="4979197"/>
              <a:ext cx="241495" cy="215716"/>
            </a:xfrm>
            <a:prstGeom prst="rect">
              <a:avLst/>
            </a:prstGeom>
          </p:spPr>
        </p:pic>
        <p:pic>
          <p:nvPicPr>
            <p:cNvPr id="47" name="Рисунок 46"/>
            <p:cNvPicPr>
              <a:picLocks noChangeAspect="1"/>
            </p:cNvPicPr>
            <p:nvPr/>
          </p:nvPicPr>
          <p:blipFill rotWithShape="1">
            <a:blip r:embed="rId2"/>
            <a:srcRect l="7671" t="53911" r="88432" b="30415"/>
            <a:stretch/>
          </p:blipFill>
          <p:spPr>
            <a:xfrm rot="10800000">
              <a:off x="5336216" y="4794788"/>
              <a:ext cx="91439" cy="187432"/>
            </a:xfrm>
            <a:prstGeom prst="rect">
              <a:avLst/>
            </a:prstGeom>
          </p:spPr>
        </p:pic>
        <p:pic>
          <p:nvPicPr>
            <p:cNvPr id="48" name="Рисунок 47"/>
            <p:cNvPicPr>
              <a:picLocks noChangeAspect="1"/>
            </p:cNvPicPr>
            <p:nvPr/>
          </p:nvPicPr>
          <p:blipFill rotWithShape="1">
            <a:blip r:embed="rId2"/>
            <a:srcRect l="7671" t="53911" r="88432" b="30415"/>
            <a:stretch/>
          </p:blipFill>
          <p:spPr>
            <a:xfrm rot="10800000">
              <a:off x="5335726" y="4611905"/>
              <a:ext cx="91439" cy="187432"/>
            </a:xfrm>
            <a:prstGeom prst="rect">
              <a:avLst/>
            </a:prstGeom>
          </p:spPr>
        </p:pic>
        <p:pic>
          <p:nvPicPr>
            <p:cNvPr id="49" name="Рисунок 48"/>
            <p:cNvPicPr>
              <a:picLocks noChangeAspect="1"/>
            </p:cNvPicPr>
            <p:nvPr/>
          </p:nvPicPr>
          <p:blipFill rotWithShape="1">
            <a:blip r:embed="rId2"/>
            <a:srcRect l="7671" t="53911" r="88432" b="30415"/>
            <a:stretch/>
          </p:blipFill>
          <p:spPr>
            <a:xfrm rot="10800000">
              <a:off x="5336838" y="4540929"/>
              <a:ext cx="91439" cy="187432"/>
            </a:xfrm>
            <a:prstGeom prst="rect">
              <a:avLst/>
            </a:prstGeom>
          </p:spPr>
        </p:pic>
      </p:grpSp>
      <p:grpSp>
        <p:nvGrpSpPr>
          <p:cNvPr id="17" name="Группа 50"/>
          <p:cNvGrpSpPr/>
          <p:nvPr/>
        </p:nvGrpSpPr>
        <p:grpSpPr>
          <a:xfrm>
            <a:off x="6073275" y="3428278"/>
            <a:ext cx="2705767" cy="1779781"/>
            <a:chOff x="3294970" y="3882723"/>
            <a:chExt cx="3607689" cy="1779781"/>
          </a:xfrm>
        </p:grpSpPr>
        <p:pic>
          <p:nvPicPr>
            <p:cNvPr id="60" name="Рисунок 59"/>
            <p:cNvPicPr>
              <a:picLocks noChangeAspect="1"/>
            </p:cNvPicPr>
            <p:nvPr/>
          </p:nvPicPr>
          <p:blipFill>
            <a:blip r:embed="rId2"/>
            <a:stretch>
              <a:fillRect/>
            </a:stretch>
          </p:blipFill>
          <p:spPr>
            <a:xfrm>
              <a:off x="3294970" y="3882723"/>
              <a:ext cx="3408091" cy="1779781"/>
            </a:xfrm>
            <a:prstGeom prst="rect">
              <a:avLst/>
            </a:prstGeom>
          </p:spPr>
        </p:pic>
        <p:cxnSp>
          <p:nvCxnSpPr>
            <p:cNvPr id="53" name="Прямая соединительная линия 52"/>
            <p:cNvCxnSpPr>
              <a:stCxn id="55" idx="3"/>
            </p:cNvCxnSpPr>
            <p:nvPr/>
          </p:nvCxnSpPr>
          <p:spPr>
            <a:xfrm>
              <a:off x="5513208" y="4478570"/>
              <a:ext cx="619368" cy="383972"/>
            </a:xfrm>
            <a:prstGeom prst="line">
              <a:avLst/>
            </a:prstGeom>
            <a:ln>
              <a:headEnd type="triangle"/>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5701748" y="4833601"/>
              <a:ext cx="1200911" cy="400110"/>
            </a:xfrm>
            <a:prstGeom prst="rect">
              <a:avLst/>
            </a:prstGeom>
            <a:noFill/>
          </p:spPr>
          <p:txBody>
            <a:bodyPr wrap="square" rtlCol="0">
              <a:spAutoFit/>
            </a:bodyPr>
            <a:lstStyle/>
            <a:p>
              <a:r>
                <a:rPr lang="en-US" sz="1000" b="1" cap="all" dirty="0" smtClean="0">
                  <a:solidFill>
                    <a:schemeClr val="tx1">
                      <a:lumMod val="50000"/>
                      <a:lumOff val="50000"/>
                    </a:schemeClr>
                  </a:solidFill>
                </a:rPr>
                <a:t>transducers</a:t>
              </a:r>
              <a:endParaRPr lang="uk-UA" sz="1000" b="1" cap="all" dirty="0">
                <a:solidFill>
                  <a:schemeClr val="tx1">
                    <a:lumMod val="50000"/>
                    <a:lumOff val="50000"/>
                  </a:schemeClr>
                </a:solidFill>
              </a:endParaRPr>
            </a:p>
          </p:txBody>
        </p:sp>
        <p:sp>
          <p:nvSpPr>
            <p:cNvPr id="55" name="Прямоугольник 54"/>
            <p:cNvSpPr/>
            <p:nvPr/>
          </p:nvSpPr>
          <p:spPr>
            <a:xfrm>
              <a:off x="5203174" y="4422535"/>
              <a:ext cx="310034" cy="11207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56" name="Рисунок 55"/>
            <p:cNvPicPr>
              <a:picLocks noChangeAspect="1"/>
            </p:cNvPicPr>
            <p:nvPr/>
          </p:nvPicPr>
          <p:blipFill rotWithShape="1">
            <a:blip r:embed="rId2"/>
            <a:srcRect l="6996" t="68886" r="82711" b="13075"/>
            <a:stretch/>
          </p:blipFill>
          <p:spPr>
            <a:xfrm rot="16200000">
              <a:off x="5214669" y="4979197"/>
              <a:ext cx="241495" cy="215716"/>
            </a:xfrm>
            <a:prstGeom prst="rect">
              <a:avLst/>
            </a:prstGeom>
          </p:spPr>
        </p:pic>
        <p:pic>
          <p:nvPicPr>
            <p:cNvPr id="57" name="Рисунок 56"/>
            <p:cNvPicPr>
              <a:picLocks noChangeAspect="1"/>
            </p:cNvPicPr>
            <p:nvPr/>
          </p:nvPicPr>
          <p:blipFill rotWithShape="1">
            <a:blip r:embed="rId2"/>
            <a:srcRect l="7671" t="53911" r="88432" b="30415"/>
            <a:stretch/>
          </p:blipFill>
          <p:spPr>
            <a:xfrm rot="10800000">
              <a:off x="5336216" y="4794788"/>
              <a:ext cx="91439" cy="187432"/>
            </a:xfrm>
            <a:prstGeom prst="rect">
              <a:avLst/>
            </a:prstGeom>
          </p:spPr>
        </p:pic>
        <p:pic>
          <p:nvPicPr>
            <p:cNvPr id="58" name="Рисунок 57"/>
            <p:cNvPicPr>
              <a:picLocks noChangeAspect="1"/>
            </p:cNvPicPr>
            <p:nvPr/>
          </p:nvPicPr>
          <p:blipFill rotWithShape="1">
            <a:blip r:embed="rId2"/>
            <a:srcRect l="7671" t="53911" r="88432" b="30415"/>
            <a:stretch/>
          </p:blipFill>
          <p:spPr>
            <a:xfrm rot="10800000">
              <a:off x="5335726" y="4611905"/>
              <a:ext cx="91439" cy="187432"/>
            </a:xfrm>
            <a:prstGeom prst="rect">
              <a:avLst/>
            </a:prstGeom>
          </p:spPr>
        </p:pic>
        <p:pic>
          <p:nvPicPr>
            <p:cNvPr id="59" name="Рисунок 58"/>
            <p:cNvPicPr>
              <a:picLocks noChangeAspect="1"/>
            </p:cNvPicPr>
            <p:nvPr/>
          </p:nvPicPr>
          <p:blipFill rotWithShape="1">
            <a:blip r:embed="rId2"/>
            <a:srcRect l="7671" t="53911" r="88432" b="30415"/>
            <a:stretch/>
          </p:blipFill>
          <p:spPr>
            <a:xfrm rot="10800000">
              <a:off x="5336838" y="4540929"/>
              <a:ext cx="91439" cy="187432"/>
            </a:xfrm>
            <a:prstGeom prst="rect">
              <a:avLst/>
            </a:prstGeom>
          </p:spPr>
        </p:pic>
      </p:grpSp>
      <p:sp>
        <p:nvSpPr>
          <p:cNvPr id="65" name="Прямоугольник 64"/>
          <p:cNvSpPr/>
          <p:nvPr/>
        </p:nvSpPr>
        <p:spPr>
          <a:xfrm>
            <a:off x="1347138" y="2839882"/>
            <a:ext cx="365806" cy="369332"/>
          </a:xfrm>
          <a:prstGeom prst="rect">
            <a:avLst/>
          </a:prstGeom>
        </p:spPr>
        <p:txBody>
          <a:bodyPr wrap="none">
            <a:spAutoFit/>
          </a:bodyPr>
          <a:lstStyle/>
          <a:p>
            <a:r>
              <a:rPr lang="en-US" dirty="0" smtClean="0"/>
              <a:t>a)</a:t>
            </a:r>
            <a:endParaRPr lang="uk-UA" dirty="0"/>
          </a:p>
        </p:txBody>
      </p:sp>
      <p:sp>
        <p:nvSpPr>
          <p:cNvPr id="66" name="Прямоугольник 65"/>
          <p:cNvSpPr/>
          <p:nvPr/>
        </p:nvSpPr>
        <p:spPr>
          <a:xfrm>
            <a:off x="4479602" y="2869990"/>
            <a:ext cx="377026" cy="369332"/>
          </a:xfrm>
          <a:prstGeom prst="rect">
            <a:avLst/>
          </a:prstGeom>
        </p:spPr>
        <p:txBody>
          <a:bodyPr wrap="none">
            <a:spAutoFit/>
          </a:bodyPr>
          <a:lstStyle/>
          <a:p>
            <a:r>
              <a:rPr lang="en-US" dirty="0"/>
              <a:t>b</a:t>
            </a:r>
            <a:r>
              <a:rPr lang="en-US" dirty="0" smtClean="0"/>
              <a:t>)</a:t>
            </a:r>
            <a:endParaRPr lang="uk-UA" dirty="0"/>
          </a:p>
        </p:txBody>
      </p:sp>
      <p:sp>
        <p:nvSpPr>
          <p:cNvPr id="67" name="Прямоугольник 66"/>
          <p:cNvSpPr/>
          <p:nvPr/>
        </p:nvSpPr>
        <p:spPr>
          <a:xfrm>
            <a:off x="7543118" y="2869990"/>
            <a:ext cx="352982" cy="369332"/>
          </a:xfrm>
          <a:prstGeom prst="rect">
            <a:avLst/>
          </a:prstGeom>
        </p:spPr>
        <p:txBody>
          <a:bodyPr wrap="none">
            <a:spAutoFit/>
          </a:bodyPr>
          <a:lstStyle/>
          <a:p>
            <a:r>
              <a:rPr lang="en-US" dirty="0"/>
              <a:t>c</a:t>
            </a:r>
            <a:r>
              <a:rPr lang="en-US" dirty="0" smtClean="0"/>
              <a:t>)</a:t>
            </a:r>
            <a:endParaRPr lang="uk-UA" dirty="0"/>
          </a:p>
        </p:txBody>
      </p:sp>
    </p:spTree>
    <p:extLst>
      <p:ext uri="{BB962C8B-B14F-4D97-AF65-F5344CB8AC3E}">
        <p14:creationId xmlns="" xmlns:p14="http://schemas.microsoft.com/office/powerpoint/2010/main" val="1073015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32007" y="220890"/>
            <a:ext cx="8862995" cy="555488"/>
          </a:xfrm>
          <a:solidFill>
            <a:schemeClr val="bg1">
              <a:lumMod val="85000"/>
            </a:schemeClr>
          </a:solidFill>
        </p:spPr>
        <p:txBody>
          <a:bodyPr/>
          <a:lstStyle/>
          <a:p>
            <a:r>
              <a:rPr lang="en-US" dirty="0"/>
              <a:t>Classification of electric drives</a:t>
            </a:r>
          </a:p>
          <a:p>
            <a:endParaRPr lang="uk-UA" dirty="0"/>
          </a:p>
        </p:txBody>
      </p:sp>
      <p:sp>
        <p:nvSpPr>
          <p:cNvPr id="3" name="Текст 2"/>
          <p:cNvSpPr>
            <a:spLocks noGrp="1"/>
          </p:cNvSpPr>
          <p:nvPr>
            <p:ph type="body" sz="quarter" idx="11"/>
          </p:nvPr>
        </p:nvSpPr>
        <p:spPr/>
        <p:txBody>
          <a:bodyPr/>
          <a:lstStyle/>
          <a:p>
            <a:endParaRPr lang="uk-UA"/>
          </a:p>
        </p:txBody>
      </p:sp>
      <p:sp>
        <p:nvSpPr>
          <p:cNvPr id="4" name="Прямоугольник 3"/>
          <p:cNvSpPr/>
          <p:nvPr/>
        </p:nvSpPr>
        <p:spPr>
          <a:xfrm>
            <a:off x="475892" y="1088976"/>
            <a:ext cx="7498080" cy="2462213"/>
          </a:xfrm>
          <a:prstGeom prst="rect">
            <a:avLst/>
          </a:prstGeom>
        </p:spPr>
        <p:txBody>
          <a:bodyPr wrap="square">
            <a:spAutoFit/>
          </a:bodyPr>
          <a:lstStyle/>
          <a:p>
            <a:pPr marL="285750" indent="-285750">
              <a:spcAft>
                <a:spcPts val="1200"/>
              </a:spcAft>
              <a:buFont typeface="Wingdings" pitchFamily="2" charset="2"/>
              <a:buChar char="q"/>
            </a:pPr>
            <a:r>
              <a:rPr lang="en-US" i="1" u="sng" dirty="0"/>
              <a:t>By the type of control system:</a:t>
            </a:r>
            <a:endParaRPr lang="ru-RU" i="1" u="sng" dirty="0"/>
          </a:p>
          <a:p>
            <a:pPr marL="800100" lvl="1" indent="-342900">
              <a:buFont typeface="+mj-lt"/>
              <a:buAutoNum type="alphaLcParenR"/>
            </a:pPr>
            <a:r>
              <a:rPr lang="en-US" dirty="0"/>
              <a:t> open-loop control. It is an electric drive control system in which a feed-back of output coordinate absents;</a:t>
            </a:r>
            <a:endParaRPr lang="ru-RU" dirty="0"/>
          </a:p>
          <a:p>
            <a:pPr marL="800100" lvl="1" indent="-342900">
              <a:buFont typeface="+mj-lt"/>
              <a:buAutoNum type="alphaLcParenR"/>
            </a:pPr>
            <a:r>
              <a:rPr lang="en-US" dirty="0"/>
              <a:t> closed-loop control. It is an electric drive control system in which a feed-back of output coordinate presents;</a:t>
            </a:r>
            <a:endParaRPr lang="ru-RU" dirty="0"/>
          </a:p>
          <a:p>
            <a:pPr marL="800100" lvl="1" indent="-342900">
              <a:buFont typeface="+mj-lt"/>
              <a:buAutoNum type="alphaLcParenR"/>
            </a:pPr>
            <a:r>
              <a:rPr lang="en-US" dirty="0"/>
              <a:t> electric shaft </a:t>
            </a:r>
            <a:r>
              <a:rPr lang="en-US" dirty="0">
                <a:sym typeface="Symbol"/>
              </a:rPr>
              <a:t></a:t>
            </a:r>
            <a:r>
              <a:rPr lang="en-US" dirty="0"/>
              <a:t> it is an interconnected electric drive which provides synchronous motion two or more machine tools, not having a mechanical connection.</a:t>
            </a:r>
            <a:endParaRPr lang="ru-RU" dirty="0"/>
          </a:p>
        </p:txBody>
      </p:sp>
      <p:pic>
        <p:nvPicPr>
          <p:cNvPr id="6" name="Рисунок 5"/>
          <p:cNvPicPr>
            <a:picLocks noChangeAspect="1"/>
          </p:cNvPicPr>
          <p:nvPr/>
        </p:nvPicPr>
        <p:blipFill rotWithShape="1">
          <a:blip r:embed="rId2"/>
          <a:srcRect t="5259" b="5187"/>
          <a:stretch/>
        </p:blipFill>
        <p:spPr>
          <a:xfrm>
            <a:off x="6006642" y="4077001"/>
            <a:ext cx="2356009" cy="1973580"/>
          </a:xfrm>
          <a:prstGeom prst="rect">
            <a:avLst/>
          </a:prstGeom>
        </p:spPr>
      </p:pic>
      <p:pic>
        <p:nvPicPr>
          <p:cNvPr id="85" name="Рисунок 84"/>
          <p:cNvPicPr>
            <a:picLocks noChangeAspect="1"/>
          </p:cNvPicPr>
          <p:nvPr/>
        </p:nvPicPr>
        <p:blipFill>
          <a:blip r:embed="rId3"/>
          <a:stretch>
            <a:fillRect/>
          </a:stretch>
        </p:blipFill>
        <p:spPr>
          <a:xfrm>
            <a:off x="340989" y="4151727"/>
            <a:ext cx="2556068" cy="1779781"/>
          </a:xfrm>
          <a:prstGeom prst="rect">
            <a:avLst/>
          </a:prstGeom>
        </p:spPr>
      </p:pic>
      <p:grpSp>
        <p:nvGrpSpPr>
          <p:cNvPr id="5" name="Группа 92"/>
          <p:cNvGrpSpPr/>
          <p:nvPr/>
        </p:nvGrpSpPr>
        <p:grpSpPr>
          <a:xfrm>
            <a:off x="3095306" y="4151727"/>
            <a:ext cx="2705767" cy="1779781"/>
            <a:chOff x="3294970" y="3882723"/>
            <a:chExt cx="3607689" cy="1779781"/>
          </a:xfrm>
        </p:grpSpPr>
        <p:pic>
          <p:nvPicPr>
            <p:cNvPr id="94" name="Рисунок 93"/>
            <p:cNvPicPr>
              <a:picLocks noChangeAspect="1"/>
            </p:cNvPicPr>
            <p:nvPr/>
          </p:nvPicPr>
          <p:blipFill>
            <a:blip r:embed="rId3"/>
            <a:stretch>
              <a:fillRect/>
            </a:stretch>
          </p:blipFill>
          <p:spPr>
            <a:xfrm>
              <a:off x="3294970" y="3882723"/>
              <a:ext cx="3408091" cy="1779781"/>
            </a:xfrm>
            <a:prstGeom prst="rect">
              <a:avLst/>
            </a:prstGeom>
          </p:spPr>
        </p:pic>
        <p:cxnSp>
          <p:nvCxnSpPr>
            <p:cNvPr id="95" name="Прямая соединительная линия 94"/>
            <p:cNvCxnSpPr>
              <a:stCxn id="97" idx="3"/>
            </p:cNvCxnSpPr>
            <p:nvPr/>
          </p:nvCxnSpPr>
          <p:spPr>
            <a:xfrm>
              <a:off x="5513208" y="4478570"/>
              <a:ext cx="619368" cy="383972"/>
            </a:xfrm>
            <a:prstGeom prst="line">
              <a:avLst/>
            </a:prstGeom>
            <a:ln>
              <a:headEnd type="triangle"/>
            </a:ln>
          </p:spPr>
          <p:style>
            <a:lnRef idx="1">
              <a:schemeClr val="dk1"/>
            </a:lnRef>
            <a:fillRef idx="0">
              <a:schemeClr val="dk1"/>
            </a:fillRef>
            <a:effectRef idx="0">
              <a:schemeClr val="dk1"/>
            </a:effectRef>
            <a:fontRef idx="minor">
              <a:schemeClr val="tx1"/>
            </a:fontRef>
          </p:style>
        </p:cxnSp>
        <p:sp>
          <p:nvSpPr>
            <p:cNvPr id="96" name="TextBox 95"/>
            <p:cNvSpPr txBox="1"/>
            <p:nvPr/>
          </p:nvSpPr>
          <p:spPr>
            <a:xfrm>
              <a:off x="5701748" y="4833601"/>
              <a:ext cx="1200911" cy="400110"/>
            </a:xfrm>
            <a:prstGeom prst="rect">
              <a:avLst/>
            </a:prstGeom>
            <a:noFill/>
          </p:spPr>
          <p:txBody>
            <a:bodyPr wrap="square" rtlCol="0">
              <a:spAutoFit/>
            </a:bodyPr>
            <a:lstStyle/>
            <a:p>
              <a:r>
                <a:rPr lang="en-US" sz="1000" b="1" cap="all" dirty="0" smtClean="0">
                  <a:solidFill>
                    <a:schemeClr val="tx1">
                      <a:lumMod val="50000"/>
                      <a:lumOff val="50000"/>
                    </a:schemeClr>
                  </a:solidFill>
                </a:rPr>
                <a:t>transducers</a:t>
              </a:r>
              <a:endParaRPr lang="uk-UA" sz="1000" b="1" cap="all" dirty="0">
                <a:solidFill>
                  <a:schemeClr val="tx1">
                    <a:lumMod val="50000"/>
                    <a:lumOff val="50000"/>
                  </a:schemeClr>
                </a:solidFill>
              </a:endParaRPr>
            </a:p>
          </p:txBody>
        </p:sp>
        <p:sp>
          <p:nvSpPr>
            <p:cNvPr id="97" name="Прямоугольник 96"/>
            <p:cNvSpPr/>
            <p:nvPr/>
          </p:nvSpPr>
          <p:spPr>
            <a:xfrm>
              <a:off x="5203174" y="4422535"/>
              <a:ext cx="310034" cy="11207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98" name="Рисунок 97"/>
            <p:cNvPicPr>
              <a:picLocks noChangeAspect="1"/>
            </p:cNvPicPr>
            <p:nvPr/>
          </p:nvPicPr>
          <p:blipFill rotWithShape="1">
            <a:blip r:embed="rId3"/>
            <a:srcRect l="6996" t="68886" r="82711" b="13075"/>
            <a:stretch/>
          </p:blipFill>
          <p:spPr>
            <a:xfrm rot="16200000">
              <a:off x="5214669" y="4979197"/>
              <a:ext cx="241495" cy="215716"/>
            </a:xfrm>
            <a:prstGeom prst="rect">
              <a:avLst/>
            </a:prstGeom>
          </p:spPr>
        </p:pic>
        <p:pic>
          <p:nvPicPr>
            <p:cNvPr id="99" name="Рисунок 98"/>
            <p:cNvPicPr>
              <a:picLocks noChangeAspect="1"/>
            </p:cNvPicPr>
            <p:nvPr/>
          </p:nvPicPr>
          <p:blipFill rotWithShape="1">
            <a:blip r:embed="rId3"/>
            <a:srcRect l="7671" t="53911" r="88432" b="30415"/>
            <a:stretch/>
          </p:blipFill>
          <p:spPr>
            <a:xfrm rot="10800000">
              <a:off x="5336216" y="4794788"/>
              <a:ext cx="91439" cy="187432"/>
            </a:xfrm>
            <a:prstGeom prst="rect">
              <a:avLst/>
            </a:prstGeom>
          </p:spPr>
        </p:pic>
        <p:pic>
          <p:nvPicPr>
            <p:cNvPr id="100" name="Рисунок 99"/>
            <p:cNvPicPr>
              <a:picLocks noChangeAspect="1"/>
            </p:cNvPicPr>
            <p:nvPr/>
          </p:nvPicPr>
          <p:blipFill rotWithShape="1">
            <a:blip r:embed="rId3"/>
            <a:srcRect l="7671" t="53911" r="88432" b="30415"/>
            <a:stretch/>
          </p:blipFill>
          <p:spPr>
            <a:xfrm rot="10800000">
              <a:off x="5335726" y="4611905"/>
              <a:ext cx="91439" cy="187432"/>
            </a:xfrm>
            <a:prstGeom prst="rect">
              <a:avLst/>
            </a:prstGeom>
          </p:spPr>
        </p:pic>
        <p:pic>
          <p:nvPicPr>
            <p:cNvPr id="101" name="Рисунок 100"/>
            <p:cNvPicPr>
              <a:picLocks noChangeAspect="1"/>
            </p:cNvPicPr>
            <p:nvPr/>
          </p:nvPicPr>
          <p:blipFill rotWithShape="1">
            <a:blip r:embed="rId3"/>
            <a:srcRect l="7671" t="53911" r="88432" b="30415"/>
            <a:stretch/>
          </p:blipFill>
          <p:spPr>
            <a:xfrm rot="10800000">
              <a:off x="5336838" y="4540929"/>
              <a:ext cx="91439" cy="187432"/>
            </a:xfrm>
            <a:prstGeom prst="rect">
              <a:avLst/>
            </a:prstGeom>
          </p:spPr>
        </p:pic>
      </p:grpSp>
      <p:sp>
        <p:nvSpPr>
          <p:cNvPr id="102" name="Прямоугольник 101"/>
          <p:cNvSpPr/>
          <p:nvPr/>
        </p:nvSpPr>
        <p:spPr>
          <a:xfrm>
            <a:off x="1619022" y="3549437"/>
            <a:ext cx="365806" cy="369332"/>
          </a:xfrm>
          <a:prstGeom prst="rect">
            <a:avLst/>
          </a:prstGeom>
        </p:spPr>
        <p:txBody>
          <a:bodyPr wrap="none">
            <a:spAutoFit/>
          </a:bodyPr>
          <a:lstStyle/>
          <a:p>
            <a:r>
              <a:rPr lang="en-US" dirty="0" smtClean="0"/>
              <a:t>a)</a:t>
            </a:r>
            <a:endParaRPr lang="uk-UA" dirty="0"/>
          </a:p>
        </p:txBody>
      </p:sp>
      <p:sp>
        <p:nvSpPr>
          <p:cNvPr id="103" name="Прямоугольник 102"/>
          <p:cNvSpPr/>
          <p:nvPr/>
        </p:nvSpPr>
        <p:spPr>
          <a:xfrm>
            <a:off x="4466596" y="3551489"/>
            <a:ext cx="377026" cy="369332"/>
          </a:xfrm>
          <a:prstGeom prst="rect">
            <a:avLst/>
          </a:prstGeom>
        </p:spPr>
        <p:txBody>
          <a:bodyPr wrap="none">
            <a:spAutoFit/>
          </a:bodyPr>
          <a:lstStyle/>
          <a:p>
            <a:r>
              <a:rPr lang="en-US" dirty="0"/>
              <a:t>b</a:t>
            </a:r>
            <a:r>
              <a:rPr lang="en-US" dirty="0" smtClean="0"/>
              <a:t>)</a:t>
            </a:r>
            <a:endParaRPr lang="uk-UA" dirty="0"/>
          </a:p>
        </p:txBody>
      </p:sp>
      <p:sp>
        <p:nvSpPr>
          <p:cNvPr id="104" name="Прямоугольник 103"/>
          <p:cNvSpPr/>
          <p:nvPr/>
        </p:nvSpPr>
        <p:spPr>
          <a:xfrm>
            <a:off x="7116044" y="3528292"/>
            <a:ext cx="352982" cy="369332"/>
          </a:xfrm>
          <a:prstGeom prst="rect">
            <a:avLst/>
          </a:prstGeom>
        </p:spPr>
        <p:txBody>
          <a:bodyPr wrap="none">
            <a:spAutoFit/>
          </a:bodyPr>
          <a:lstStyle/>
          <a:p>
            <a:r>
              <a:rPr lang="en-US" dirty="0"/>
              <a:t>c</a:t>
            </a:r>
            <a:r>
              <a:rPr lang="en-US" dirty="0" smtClean="0"/>
              <a:t>)</a:t>
            </a:r>
            <a:endParaRPr lang="uk-UA" dirty="0"/>
          </a:p>
        </p:txBody>
      </p:sp>
    </p:spTree>
    <p:extLst>
      <p:ext uri="{BB962C8B-B14F-4D97-AF65-F5344CB8AC3E}">
        <p14:creationId xmlns="" xmlns:p14="http://schemas.microsoft.com/office/powerpoint/2010/main" val="7728083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32007" y="91494"/>
            <a:ext cx="8862995" cy="555488"/>
          </a:xfrm>
          <a:solidFill>
            <a:schemeClr val="bg1">
              <a:lumMod val="85000"/>
            </a:schemeClr>
          </a:solidFill>
        </p:spPr>
        <p:txBody>
          <a:bodyPr/>
          <a:lstStyle/>
          <a:p>
            <a:r>
              <a:rPr lang="en-US" dirty="0"/>
              <a:t>Classification of electric drives</a:t>
            </a:r>
          </a:p>
          <a:p>
            <a:endParaRPr lang="uk-UA" dirty="0"/>
          </a:p>
        </p:txBody>
      </p:sp>
      <p:sp>
        <p:nvSpPr>
          <p:cNvPr id="102" name="Прямоугольник 101"/>
          <p:cNvSpPr/>
          <p:nvPr/>
        </p:nvSpPr>
        <p:spPr>
          <a:xfrm>
            <a:off x="4647319" y="1289094"/>
            <a:ext cx="337460" cy="646331"/>
          </a:xfrm>
          <a:prstGeom prst="rect">
            <a:avLst/>
          </a:prstGeom>
        </p:spPr>
        <p:txBody>
          <a:bodyPr wrap="square">
            <a:spAutoFit/>
          </a:bodyPr>
          <a:lstStyle/>
          <a:p>
            <a:r>
              <a:rPr lang="en-US" dirty="0" smtClean="0"/>
              <a:t>a)</a:t>
            </a:r>
            <a:endParaRPr lang="uk-UA" dirty="0"/>
          </a:p>
        </p:txBody>
      </p:sp>
      <p:sp>
        <p:nvSpPr>
          <p:cNvPr id="103" name="Прямоугольник 102"/>
          <p:cNvSpPr/>
          <p:nvPr/>
        </p:nvSpPr>
        <p:spPr>
          <a:xfrm>
            <a:off x="4659393" y="2282550"/>
            <a:ext cx="377026" cy="369332"/>
          </a:xfrm>
          <a:prstGeom prst="rect">
            <a:avLst/>
          </a:prstGeom>
        </p:spPr>
        <p:txBody>
          <a:bodyPr wrap="none">
            <a:spAutoFit/>
          </a:bodyPr>
          <a:lstStyle/>
          <a:p>
            <a:r>
              <a:rPr lang="en-US" dirty="0"/>
              <a:t>b</a:t>
            </a:r>
            <a:r>
              <a:rPr lang="en-US" dirty="0" smtClean="0"/>
              <a:t>)</a:t>
            </a:r>
            <a:endParaRPr lang="uk-UA" dirty="0"/>
          </a:p>
        </p:txBody>
      </p:sp>
      <p:sp>
        <p:nvSpPr>
          <p:cNvPr id="104" name="Прямоугольник 103"/>
          <p:cNvSpPr/>
          <p:nvPr/>
        </p:nvSpPr>
        <p:spPr>
          <a:xfrm>
            <a:off x="4648730" y="4261208"/>
            <a:ext cx="377026" cy="369332"/>
          </a:xfrm>
          <a:prstGeom prst="rect">
            <a:avLst/>
          </a:prstGeom>
        </p:spPr>
        <p:txBody>
          <a:bodyPr wrap="none">
            <a:spAutoFit/>
          </a:bodyPr>
          <a:lstStyle/>
          <a:p>
            <a:r>
              <a:rPr lang="en-US" dirty="0" smtClean="0"/>
              <a:t>d)</a:t>
            </a:r>
            <a:endParaRPr lang="uk-UA" dirty="0"/>
          </a:p>
        </p:txBody>
      </p:sp>
      <p:sp>
        <p:nvSpPr>
          <p:cNvPr id="5" name="Прямоугольник 4"/>
          <p:cNvSpPr/>
          <p:nvPr/>
        </p:nvSpPr>
        <p:spPr>
          <a:xfrm>
            <a:off x="132007" y="713308"/>
            <a:ext cx="4047491" cy="8217634"/>
          </a:xfrm>
          <a:prstGeom prst="rect">
            <a:avLst/>
          </a:prstGeom>
        </p:spPr>
        <p:txBody>
          <a:bodyPr wrap="square">
            <a:spAutoFit/>
          </a:bodyPr>
          <a:lstStyle/>
          <a:p>
            <a:pPr marL="285750" indent="-285750">
              <a:spcAft>
                <a:spcPts val="1200"/>
              </a:spcAft>
              <a:buFont typeface="Wingdings" pitchFamily="2" charset="2"/>
              <a:buChar char="q"/>
            </a:pPr>
            <a:r>
              <a:rPr lang="en-US" i="1" u="sng" dirty="0"/>
              <a:t>By principles of output coordinates control:</a:t>
            </a:r>
            <a:r>
              <a:rPr lang="en-US" u="sng" dirty="0"/>
              <a:t> </a:t>
            </a:r>
            <a:endParaRPr lang="ru-RU" u="sng" dirty="0"/>
          </a:p>
          <a:p>
            <a:pPr marL="800100" lvl="1" indent="-342900">
              <a:spcAft>
                <a:spcPts val="1200"/>
              </a:spcAft>
              <a:buFont typeface="+mj-lt"/>
              <a:buAutoNum type="alphaLcParenR"/>
            </a:pPr>
            <a:r>
              <a:rPr lang="en-US" dirty="0">
                <a:solidFill>
                  <a:srgbClr val="3B6188"/>
                </a:solidFill>
              </a:rPr>
              <a:t> controllable electric drive which provides a guided change of machine tool</a:t>
            </a:r>
            <a:r>
              <a:rPr lang="en-US" b="1" dirty="0">
                <a:solidFill>
                  <a:srgbClr val="3B6188"/>
                </a:solidFill>
              </a:rPr>
              <a:t> </a:t>
            </a:r>
            <a:r>
              <a:rPr lang="en-US" dirty="0">
                <a:solidFill>
                  <a:srgbClr val="3B6188"/>
                </a:solidFill>
              </a:rPr>
              <a:t>motion coordinates in accordance with requirements of a technological process;</a:t>
            </a:r>
            <a:endParaRPr lang="ru-RU" dirty="0">
              <a:solidFill>
                <a:srgbClr val="3B6188"/>
              </a:solidFill>
            </a:endParaRPr>
          </a:p>
          <a:p>
            <a:pPr marL="800100" lvl="1" indent="-342900">
              <a:spcAft>
                <a:spcPts val="1200"/>
              </a:spcAft>
              <a:buFont typeface="+mj-lt"/>
              <a:buAutoNum type="alphaLcParenR"/>
            </a:pPr>
            <a:r>
              <a:rPr lang="en-US" dirty="0">
                <a:solidFill>
                  <a:schemeClr val="accent5">
                    <a:lumMod val="75000"/>
                  </a:schemeClr>
                </a:solidFill>
              </a:rPr>
              <a:t>positional electric drive which provides a machine tool transferring to a set </a:t>
            </a:r>
            <a:r>
              <a:rPr lang="en-US" dirty="0" smtClean="0">
                <a:solidFill>
                  <a:schemeClr val="accent5">
                    <a:lumMod val="75000"/>
                  </a:schemeClr>
                </a:solidFill>
              </a:rPr>
              <a:t>position; </a:t>
            </a:r>
            <a:endParaRPr lang="en-US" dirty="0">
              <a:solidFill>
                <a:schemeClr val="accent5">
                  <a:lumMod val="75000"/>
                </a:schemeClr>
              </a:solidFill>
            </a:endParaRPr>
          </a:p>
          <a:p>
            <a:pPr marL="800100" lvl="1" indent="-342900">
              <a:spcAft>
                <a:spcPts val="1200"/>
              </a:spcAft>
              <a:buFont typeface="+mj-lt"/>
              <a:buAutoNum type="alphaLcParenR"/>
            </a:pPr>
            <a:r>
              <a:rPr lang="en-US" dirty="0" smtClean="0">
                <a:solidFill>
                  <a:srgbClr val="3B6188"/>
                </a:solidFill>
              </a:rPr>
              <a:t> </a:t>
            </a:r>
            <a:r>
              <a:rPr lang="en-US" dirty="0">
                <a:solidFill>
                  <a:srgbClr val="3B6188"/>
                </a:solidFill>
              </a:rPr>
              <a:t>follow-up electric drive which provides a machine tool moving in accordance with an arbitrarily changing reference signal;</a:t>
            </a:r>
            <a:endParaRPr lang="ru-RU" dirty="0">
              <a:solidFill>
                <a:srgbClr val="3B6188"/>
              </a:solidFill>
            </a:endParaRPr>
          </a:p>
          <a:p>
            <a:pPr marL="800100" lvl="1" indent="-342900">
              <a:spcAft>
                <a:spcPts val="1200"/>
              </a:spcAft>
              <a:buFont typeface="+mj-lt"/>
              <a:buAutoNum type="alphaLcParenR"/>
            </a:pPr>
            <a:r>
              <a:rPr lang="en-US" dirty="0">
                <a:solidFill>
                  <a:schemeClr val="accent5">
                    <a:lumMod val="75000"/>
                  </a:schemeClr>
                </a:solidFill>
              </a:rPr>
              <a:t> software programmable electric drive which provides a machine tool moving  in accordance with a set program;</a:t>
            </a:r>
            <a:endParaRPr lang="ru-RU" dirty="0">
              <a:solidFill>
                <a:schemeClr val="accent5">
                  <a:lumMod val="75000"/>
                </a:schemeClr>
              </a:solidFill>
            </a:endParaRPr>
          </a:p>
          <a:p>
            <a:pPr marL="800100" lvl="1" indent="-342900">
              <a:spcAft>
                <a:spcPts val="1200"/>
              </a:spcAft>
              <a:buFont typeface="+mj-lt"/>
              <a:buAutoNum type="alphaLcParenR"/>
            </a:pPr>
            <a:r>
              <a:rPr lang="en-US" dirty="0">
                <a:solidFill>
                  <a:srgbClr val="3B6188"/>
                </a:solidFill>
              </a:rPr>
              <a:t> adaptive electric drive which automatically adapts to parameters changing and disturbance influences, by a structure and parameters changing of a control system.</a:t>
            </a:r>
            <a:endParaRPr lang="ru-RU" dirty="0">
              <a:solidFill>
                <a:srgbClr val="3B6188"/>
              </a:solidFill>
            </a:endParaRPr>
          </a:p>
          <a:p>
            <a:pPr marL="800100" lvl="1" indent="-342900">
              <a:spcAft>
                <a:spcPts val="1200"/>
              </a:spcAft>
              <a:buFont typeface="+mj-lt"/>
              <a:buAutoNum type="alphaLcParenR"/>
            </a:pPr>
            <a:r>
              <a:rPr lang="en-US" dirty="0">
                <a:solidFill>
                  <a:srgbClr val="3B6188"/>
                </a:solidFill>
              </a:rPr>
              <a:t> </a:t>
            </a:r>
          </a:p>
        </p:txBody>
      </p:sp>
      <p:grpSp>
        <p:nvGrpSpPr>
          <p:cNvPr id="4" name="Группа 10"/>
          <p:cNvGrpSpPr/>
          <p:nvPr/>
        </p:nvGrpSpPr>
        <p:grpSpPr>
          <a:xfrm>
            <a:off x="5077279" y="990864"/>
            <a:ext cx="2369814" cy="1111864"/>
            <a:chOff x="6478439" y="674915"/>
            <a:chExt cx="3438980" cy="1291907"/>
          </a:xfrm>
        </p:grpSpPr>
        <p:sp>
          <p:nvSpPr>
            <p:cNvPr id="7" name="TextBox 6"/>
            <p:cNvSpPr txBox="1"/>
            <p:nvPr/>
          </p:nvSpPr>
          <p:spPr>
            <a:xfrm>
              <a:off x="7030527" y="1036859"/>
              <a:ext cx="552092" cy="750991"/>
            </a:xfrm>
            <a:prstGeom prst="rect">
              <a:avLst/>
            </a:prstGeom>
            <a:noFill/>
            <a:ln>
              <a:solidFill>
                <a:schemeClr val="tx1"/>
              </a:solidFill>
            </a:ln>
          </p:spPr>
          <p:txBody>
            <a:bodyPr wrap="square" rtlCol="0">
              <a:spAutoFit/>
            </a:bodyPr>
            <a:lstStyle/>
            <a:p>
              <a:r>
                <a:rPr lang="en-US" dirty="0" smtClean="0"/>
                <a:t>ED</a:t>
              </a:r>
              <a:endParaRPr lang="uk-UA" dirty="0"/>
            </a:p>
          </p:txBody>
        </p:sp>
        <p:sp>
          <p:nvSpPr>
            <p:cNvPr id="21" name="TextBox 20"/>
            <p:cNvSpPr txBox="1"/>
            <p:nvPr/>
          </p:nvSpPr>
          <p:spPr>
            <a:xfrm>
              <a:off x="7984836" y="1036861"/>
              <a:ext cx="610580" cy="750991"/>
            </a:xfrm>
            <a:prstGeom prst="rect">
              <a:avLst/>
            </a:prstGeom>
            <a:noFill/>
            <a:ln>
              <a:solidFill>
                <a:schemeClr val="tx1"/>
              </a:solidFill>
            </a:ln>
          </p:spPr>
          <p:txBody>
            <a:bodyPr wrap="square" rtlCol="0">
              <a:spAutoFit/>
            </a:bodyPr>
            <a:lstStyle/>
            <a:p>
              <a:pPr algn="ctr"/>
              <a:r>
                <a:rPr lang="en-US" dirty="0" smtClean="0"/>
                <a:t>MT</a:t>
              </a:r>
              <a:endParaRPr lang="uk-UA" dirty="0"/>
            </a:p>
          </p:txBody>
        </p:sp>
        <p:sp>
          <p:nvSpPr>
            <p:cNvPr id="8" name="Стрелка вправо 7"/>
            <p:cNvSpPr/>
            <p:nvPr/>
          </p:nvSpPr>
          <p:spPr>
            <a:xfrm>
              <a:off x="7582620" y="1136580"/>
              <a:ext cx="385929" cy="20051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23" name="Стрелка вправо 22"/>
            <p:cNvSpPr/>
            <p:nvPr/>
          </p:nvSpPr>
          <p:spPr>
            <a:xfrm>
              <a:off x="8606171" y="1138687"/>
              <a:ext cx="1152000" cy="17261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Стрелка углом вверх 8"/>
            <p:cNvSpPr/>
            <p:nvPr/>
          </p:nvSpPr>
          <p:spPr>
            <a:xfrm rot="16200000" flipH="1">
              <a:off x="8263674" y="1336664"/>
              <a:ext cx="698651" cy="561666"/>
            </a:xfrm>
            <a:prstGeom prst="bentUpArrow">
              <a:avLst>
                <a:gd name="adj1" fmla="val 21928"/>
                <a:gd name="adj2" fmla="val 25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5" name="Стрелка углом вверх 24"/>
            <p:cNvSpPr/>
            <p:nvPr/>
          </p:nvSpPr>
          <p:spPr>
            <a:xfrm flipH="1">
              <a:off x="7215505" y="1438920"/>
              <a:ext cx="1116662" cy="458978"/>
            </a:xfrm>
            <a:prstGeom prst="ben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6" name="Стрелка вправо 25"/>
            <p:cNvSpPr/>
            <p:nvPr/>
          </p:nvSpPr>
          <p:spPr>
            <a:xfrm>
              <a:off x="6607999" y="1138687"/>
              <a:ext cx="422527" cy="17261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0" name="Дуга 9"/>
            <p:cNvSpPr/>
            <p:nvPr/>
          </p:nvSpPr>
          <p:spPr>
            <a:xfrm flipV="1">
              <a:off x="8901521" y="940279"/>
              <a:ext cx="473501" cy="669860"/>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28" name="Прямоугольник 27"/>
            <p:cNvSpPr/>
            <p:nvPr/>
          </p:nvSpPr>
          <p:spPr>
            <a:xfrm>
              <a:off x="9342379" y="1245402"/>
              <a:ext cx="575040" cy="536422"/>
            </a:xfrm>
            <a:prstGeom prst="rect">
              <a:avLst/>
            </a:prstGeom>
          </p:spPr>
          <p:txBody>
            <a:bodyPr wrap="none">
              <a:spAutoFit/>
            </a:bodyPr>
            <a:lstStyle/>
            <a:p>
              <a:r>
                <a:rPr lang="en-US" sz="2400" dirty="0" smtClean="0">
                  <a:sym typeface="Symbol" panose="05050102010706020507" pitchFamily="18" charset="2"/>
                </a:rPr>
                <a:t></a:t>
              </a:r>
              <a:endParaRPr lang="uk-UA" sz="2400" dirty="0"/>
            </a:p>
          </p:txBody>
        </p:sp>
        <p:sp>
          <p:nvSpPr>
            <p:cNvPr id="29" name="Прямоугольник 28"/>
            <p:cNvSpPr/>
            <p:nvPr/>
          </p:nvSpPr>
          <p:spPr>
            <a:xfrm>
              <a:off x="6478439" y="674915"/>
              <a:ext cx="679720" cy="536422"/>
            </a:xfrm>
            <a:prstGeom prst="rect">
              <a:avLst/>
            </a:prstGeom>
          </p:spPr>
          <p:txBody>
            <a:bodyPr wrap="none">
              <a:spAutoFit/>
            </a:bodyPr>
            <a:lstStyle/>
            <a:p>
              <a:r>
                <a:rPr lang="en-US" sz="2400" dirty="0" smtClean="0">
                  <a:sym typeface="Symbol" panose="05050102010706020507" pitchFamily="18" charset="2"/>
                </a:rPr>
                <a:t></a:t>
              </a:r>
              <a:r>
                <a:rPr lang="en-US" sz="2400" baseline="-25000" dirty="0" smtClean="0">
                  <a:sym typeface="Symbol" panose="05050102010706020507" pitchFamily="18" charset="2"/>
                </a:rPr>
                <a:t>r</a:t>
              </a:r>
              <a:endParaRPr lang="uk-UA" sz="2400" baseline="-25000" dirty="0"/>
            </a:p>
          </p:txBody>
        </p:sp>
      </p:grpSp>
      <p:grpSp>
        <p:nvGrpSpPr>
          <p:cNvPr id="6" name="Группа 63"/>
          <p:cNvGrpSpPr/>
          <p:nvPr/>
        </p:nvGrpSpPr>
        <p:grpSpPr>
          <a:xfrm>
            <a:off x="5089910" y="1979739"/>
            <a:ext cx="2344167" cy="1111864"/>
            <a:chOff x="6478438" y="674915"/>
            <a:chExt cx="3401761" cy="1291907"/>
          </a:xfrm>
        </p:grpSpPr>
        <p:sp>
          <p:nvSpPr>
            <p:cNvPr id="65" name="TextBox 64"/>
            <p:cNvSpPr txBox="1"/>
            <p:nvPr/>
          </p:nvSpPr>
          <p:spPr>
            <a:xfrm>
              <a:off x="7030527" y="1036859"/>
              <a:ext cx="552092" cy="750991"/>
            </a:xfrm>
            <a:prstGeom prst="rect">
              <a:avLst/>
            </a:prstGeom>
            <a:noFill/>
            <a:ln>
              <a:solidFill>
                <a:schemeClr val="tx1"/>
              </a:solidFill>
            </a:ln>
          </p:spPr>
          <p:txBody>
            <a:bodyPr wrap="square" rtlCol="0">
              <a:spAutoFit/>
            </a:bodyPr>
            <a:lstStyle/>
            <a:p>
              <a:r>
                <a:rPr lang="en-US" dirty="0" smtClean="0"/>
                <a:t>ED</a:t>
              </a:r>
              <a:endParaRPr lang="uk-UA" dirty="0"/>
            </a:p>
          </p:txBody>
        </p:sp>
        <p:sp>
          <p:nvSpPr>
            <p:cNvPr id="66" name="TextBox 65"/>
            <p:cNvSpPr txBox="1"/>
            <p:nvPr/>
          </p:nvSpPr>
          <p:spPr>
            <a:xfrm>
              <a:off x="7984836" y="1036861"/>
              <a:ext cx="610580" cy="750991"/>
            </a:xfrm>
            <a:prstGeom prst="rect">
              <a:avLst/>
            </a:prstGeom>
            <a:noFill/>
            <a:ln>
              <a:solidFill>
                <a:schemeClr val="tx1"/>
              </a:solidFill>
            </a:ln>
          </p:spPr>
          <p:txBody>
            <a:bodyPr wrap="square" rtlCol="0">
              <a:spAutoFit/>
            </a:bodyPr>
            <a:lstStyle/>
            <a:p>
              <a:pPr algn="ctr"/>
              <a:r>
                <a:rPr lang="en-US" dirty="0" smtClean="0"/>
                <a:t>MT</a:t>
              </a:r>
              <a:endParaRPr lang="uk-UA" dirty="0"/>
            </a:p>
          </p:txBody>
        </p:sp>
        <p:sp>
          <p:nvSpPr>
            <p:cNvPr id="67" name="Стрелка вправо 66"/>
            <p:cNvSpPr/>
            <p:nvPr/>
          </p:nvSpPr>
          <p:spPr>
            <a:xfrm>
              <a:off x="7582620" y="1136580"/>
              <a:ext cx="385929" cy="20051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68" name="Стрелка вправо 67"/>
            <p:cNvSpPr/>
            <p:nvPr/>
          </p:nvSpPr>
          <p:spPr>
            <a:xfrm>
              <a:off x="8606171" y="1138687"/>
              <a:ext cx="1152000" cy="17261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69" name="Стрелка углом вверх 68"/>
            <p:cNvSpPr/>
            <p:nvPr/>
          </p:nvSpPr>
          <p:spPr>
            <a:xfrm rot="16200000" flipH="1">
              <a:off x="8263674" y="1336664"/>
              <a:ext cx="698651" cy="561666"/>
            </a:xfrm>
            <a:prstGeom prst="bentUpArrow">
              <a:avLst>
                <a:gd name="adj1" fmla="val 21928"/>
                <a:gd name="adj2" fmla="val 25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0" name="Стрелка углом вверх 69"/>
            <p:cNvSpPr/>
            <p:nvPr/>
          </p:nvSpPr>
          <p:spPr>
            <a:xfrm flipH="1">
              <a:off x="7215505" y="1438920"/>
              <a:ext cx="1116662" cy="458978"/>
            </a:xfrm>
            <a:prstGeom prst="ben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1" name="Стрелка вправо 70"/>
            <p:cNvSpPr/>
            <p:nvPr/>
          </p:nvSpPr>
          <p:spPr>
            <a:xfrm>
              <a:off x="6607999" y="1138687"/>
              <a:ext cx="422527" cy="17261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72" name="Дуга 71"/>
            <p:cNvSpPr/>
            <p:nvPr/>
          </p:nvSpPr>
          <p:spPr>
            <a:xfrm flipV="1">
              <a:off x="8901521" y="940279"/>
              <a:ext cx="473501" cy="669860"/>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73" name="Прямоугольник 72"/>
            <p:cNvSpPr/>
            <p:nvPr/>
          </p:nvSpPr>
          <p:spPr>
            <a:xfrm>
              <a:off x="9342379" y="1245402"/>
              <a:ext cx="537820" cy="536422"/>
            </a:xfrm>
            <a:prstGeom prst="rect">
              <a:avLst/>
            </a:prstGeom>
          </p:spPr>
          <p:txBody>
            <a:bodyPr wrap="none">
              <a:spAutoFit/>
            </a:bodyPr>
            <a:lstStyle/>
            <a:p>
              <a:r>
                <a:rPr lang="en-US" sz="2400" dirty="0">
                  <a:sym typeface="Symbol" panose="05050102010706020507" pitchFamily="18" charset="2"/>
                </a:rPr>
                <a:t></a:t>
              </a:r>
              <a:endParaRPr lang="uk-UA" sz="2400" dirty="0"/>
            </a:p>
          </p:txBody>
        </p:sp>
        <p:sp>
          <p:nvSpPr>
            <p:cNvPr id="74" name="Прямоугольник 73"/>
            <p:cNvSpPr/>
            <p:nvPr/>
          </p:nvSpPr>
          <p:spPr>
            <a:xfrm>
              <a:off x="6478438" y="674915"/>
              <a:ext cx="642501" cy="536422"/>
            </a:xfrm>
            <a:prstGeom prst="rect">
              <a:avLst/>
            </a:prstGeom>
          </p:spPr>
          <p:txBody>
            <a:bodyPr wrap="none">
              <a:spAutoFit/>
            </a:bodyPr>
            <a:lstStyle/>
            <a:p>
              <a:r>
                <a:rPr lang="en-US" sz="2400" dirty="0" smtClean="0">
                  <a:sym typeface="Symbol" panose="05050102010706020507" pitchFamily="18" charset="2"/>
                </a:rPr>
                <a:t></a:t>
              </a:r>
              <a:r>
                <a:rPr lang="en-US" sz="2400" baseline="-25000" dirty="0" smtClean="0">
                  <a:sym typeface="Symbol" panose="05050102010706020507" pitchFamily="18" charset="2"/>
                </a:rPr>
                <a:t>r</a:t>
              </a:r>
              <a:endParaRPr lang="uk-UA" sz="2400" baseline="-25000" dirty="0"/>
            </a:p>
          </p:txBody>
        </p:sp>
      </p:grpSp>
      <p:grpSp>
        <p:nvGrpSpPr>
          <p:cNvPr id="11" name="Группа 11"/>
          <p:cNvGrpSpPr/>
          <p:nvPr/>
        </p:nvGrpSpPr>
        <p:grpSpPr>
          <a:xfrm>
            <a:off x="4880226" y="2877285"/>
            <a:ext cx="2846374" cy="1162710"/>
            <a:chOff x="6715369" y="2857429"/>
            <a:chExt cx="3795164" cy="1162710"/>
          </a:xfrm>
        </p:grpSpPr>
        <p:sp>
          <p:nvSpPr>
            <p:cNvPr id="76" name="TextBox 75"/>
            <p:cNvSpPr txBox="1"/>
            <p:nvPr/>
          </p:nvSpPr>
          <p:spPr>
            <a:xfrm>
              <a:off x="7507521" y="3219778"/>
              <a:ext cx="507265" cy="646331"/>
            </a:xfrm>
            <a:prstGeom prst="rect">
              <a:avLst/>
            </a:prstGeom>
            <a:noFill/>
            <a:ln>
              <a:solidFill>
                <a:schemeClr val="tx1"/>
              </a:solidFill>
            </a:ln>
          </p:spPr>
          <p:txBody>
            <a:bodyPr wrap="square" rtlCol="0">
              <a:spAutoFit/>
            </a:bodyPr>
            <a:lstStyle/>
            <a:p>
              <a:r>
                <a:rPr lang="en-US" dirty="0" smtClean="0"/>
                <a:t>ED</a:t>
              </a:r>
              <a:endParaRPr lang="uk-UA" dirty="0"/>
            </a:p>
          </p:txBody>
        </p:sp>
        <p:sp>
          <p:nvSpPr>
            <p:cNvPr id="77" name="TextBox 76"/>
            <p:cNvSpPr txBox="1"/>
            <p:nvPr/>
          </p:nvSpPr>
          <p:spPr>
            <a:xfrm>
              <a:off x="8384343" y="3219779"/>
              <a:ext cx="561004" cy="646331"/>
            </a:xfrm>
            <a:prstGeom prst="rect">
              <a:avLst/>
            </a:prstGeom>
            <a:noFill/>
            <a:ln>
              <a:solidFill>
                <a:schemeClr val="tx1"/>
              </a:solidFill>
            </a:ln>
          </p:spPr>
          <p:txBody>
            <a:bodyPr wrap="square" rtlCol="0">
              <a:spAutoFit/>
            </a:bodyPr>
            <a:lstStyle/>
            <a:p>
              <a:pPr algn="ctr"/>
              <a:r>
                <a:rPr lang="en-US" dirty="0" smtClean="0"/>
                <a:t>MT</a:t>
              </a:r>
              <a:endParaRPr lang="uk-UA" dirty="0"/>
            </a:p>
          </p:txBody>
        </p:sp>
        <p:sp>
          <p:nvSpPr>
            <p:cNvPr id="78" name="Стрелка вправо 77"/>
            <p:cNvSpPr/>
            <p:nvPr/>
          </p:nvSpPr>
          <p:spPr>
            <a:xfrm>
              <a:off x="8014785" y="3305601"/>
              <a:ext cx="354594" cy="17257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79" name="Стрелка вправо 78"/>
            <p:cNvSpPr/>
            <p:nvPr/>
          </p:nvSpPr>
          <p:spPr>
            <a:xfrm>
              <a:off x="8955229" y="3307415"/>
              <a:ext cx="1058464" cy="14855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0" name="Стрелка углом вверх 79"/>
            <p:cNvSpPr/>
            <p:nvPr/>
          </p:nvSpPr>
          <p:spPr>
            <a:xfrm rot="16200000" flipH="1">
              <a:off x="8660861" y="3461466"/>
              <a:ext cx="601285" cy="516062"/>
            </a:xfrm>
            <a:prstGeom prst="bentUpArrow">
              <a:avLst>
                <a:gd name="adj1" fmla="val 21928"/>
                <a:gd name="adj2" fmla="val 25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1" name="Стрелка углом вверх 80"/>
            <p:cNvSpPr/>
            <p:nvPr/>
          </p:nvSpPr>
          <p:spPr>
            <a:xfrm flipH="1">
              <a:off x="7677478" y="3565807"/>
              <a:ext cx="1025995" cy="395014"/>
            </a:xfrm>
            <a:prstGeom prst="ben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2" name="Стрелка вправо 81"/>
            <p:cNvSpPr/>
            <p:nvPr/>
          </p:nvSpPr>
          <p:spPr>
            <a:xfrm>
              <a:off x="7119298" y="3307415"/>
              <a:ext cx="388220" cy="14855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3" name="Дуга 82"/>
            <p:cNvSpPr/>
            <p:nvPr/>
          </p:nvSpPr>
          <p:spPr>
            <a:xfrm flipV="1">
              <a:off x="9226598" y="3136657"/>
              <a:ext cx="435055" cy="576507"/>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84" name="Прямоугольник 83"/>
            <p:cNvSpPr/>
            <p:nvPr/>
          </p:nvSpPr>
          <p:spPr>
            <a:xfrm>
              <a:off x="9631660" y="3399258"/>
              <a:ext cx="878873" cy="461665"/>
            </a:xfrm>
            <a:prstGeom prst="rect">
              <a:avLst/>
            </a:prstGeom>
          </p:spPr>
          <p:txBody>
            <a:bodyPr wrap="none">
              <a:spAutoFit/>
            </a:bodyPr>
            <a:lstStyle/>
            <a:p>
              <a:r>
                <a:rPr lang="en-US" sz="2400" dirty="0" smtClean="0">
                  <a:sym typeface="Symbol" panose="05050102010706020507" pitchFamily="18" charset="2"/>
                </a:rPr>
                <a:t>(t)</a:t>
              </a:r>
              <a:endParaRPr lang="uk-UA" sz="2400" dirty="0"/>
            </a:p>
          </p:txBody>
        </p:sp>
        <p:sp>
          <p:nvSpPr>
            <p:cNvPr id="86" name="Прямоугольник 85"/>
            <p:cNvSpPr/>
            <p:nvPr/>
          </p:nvSpPr>
          <p:spPr>
            <a:xfrm>
              <a:off x="6715369" y="2857429"/>
              <a:ext cx="744450" cy="830997"/>
            </a:xfrm>
            <a:prstGeom prst="rect">
              <a:avLst/>
            </a:prstGeom>
          </p:spPr>
          <p:txBody>
            <a:bodyPr wrap="square">
              <a:spAutoFit/>
            </a:bodyPr>
            <a:lstStyle/>
            <a:p>
              <a:r>
                <a:rPr lang="en-US" sz="2400" dirty="0" smtClean="0">
                  <a:sym typeface="Symbol" panose="05050102010706020507" pitchFamily="18" charset="2"/>
                </a:rPr>
                <a:t></a:t>
              </a:r>
              <a:r>
                <a:rPr lang="en-US" sz="2400" baseline="-25000" dirty="0" smtClean="0">
                  <a:sym typeface="Symbol" panose="05050102010706020507" pitchFamily="18" charset="2"/>
                </a:rPr>
                <a:t>r</a:t>
              </a:r>
              <a:r>
                <a:rPr lang="en-US" sz="2400" dirty="0" smtClean="0">
                  <a:sym typeface="Symbol" panose="05050102010706020507" pitchFamily="18" charset="2"/>
                </a:rPr>
                <a:t>(t)</a:t>
              </a:r>
              <a:endParaRPr lang="uk-UA" sz="2400" baseline="-25000" dirty="0"/>
            </a:p>
          </p:txBody>
        </p:sp>
      </p:grpSp>
      <p:grpSp>
        <p:nvGrpSpPr>
          <p:cNvPr id="12" name="Группа 13"/>
          <p:cNvGrpSpPr/>
          <p:nvPr/>
        </p:nvGrpSpPr>
        <p:grpSpPr>
          <a:xfrm>
            <a:off x="5176509" y="3964658"/>
            <a:ext cx="3560394" cy="1230048"/>
            <a:chOff x="6020653" y="3904402"/>
            <a:chExt cx="4747191" cy="1230048"/>
          </a:xfrm>
        </p:grpSpPr>
        <p:sp>
          <p:nvSpPr>
            <p:cNvPr id="88" name="TextBox 87"/>
            <p:cNvSpPr txBox="1"/>
            <p:nvPr/>
          </p:nvSpPr>
          <p:spPr>
            <a:xfrm>
              <a:off x="7764832" y="4334089"/>
              <a:ext cx="507265" cy="646331"/>
            </a:xfrm>
            <a:prstGeom prst="rect">
              <a:avLst/>
            </a:prstGeom>
            <a:noFill/>
            <a:ln>
              <a:solidFill>
                <a:schemeClr val="tx1"/>
              </a:solidFill>
            </a:ln>
          </p:spPr>
          <p:txBody>
            <a:bodyPr wrap="square" rtlCol="0">
              <a:spAutoFit/>
            </a:bodyPr>
            <a:lstStyle/>
            <a:p>
              <a:r>
                <a:rPr lang="en-US" dirty="0" smtClean="0"/>
                <a:t>ED</a:t>
              </a:r>
              <a:endParaRPr lang="uk-UA" dirty="0"/>
            </a:p>
          </p:txBody>
        </p:sp>
        <p:sp>
          <p:nvSpPr>
            <p:cNvPr id="89" name="TextBox 88"/>
            <p:cNvSpPr txBox="1"/>
            <p:nvPr/>
          </p:nvSpPr>
          <p:spPr>
            <a:xfrm>
              <a:off x="8641654" y="4334090"/>
              <a:ext cx="561004" cy="646331"/>
            </a:xfrm>
            <a:prstGeom prst="rect">
              <a:avLst/>
            </a:prstGeom>
            <a:noFill/>
            <a:ln>
              <a:solidFill>
                <a:schemeClr val="tx1"/>
              </a:solidFill>
            </a:ln>
          </p:spPr>
          <p:txBody>
            <a:bodyPr wrap="square" rtlCol="0">
              <a:spAutoFit/>
            </a:bodyPr>
            <a:lstStyle/>
            <a:p>
              <a:pPr algn="ctr"/>
              <a:r>
                <a:rPr lang="en-US" dirty="0" smtClean="0"/>
                <a:t>MT</a:t>
              </a:r>
              <a:endParaRPr lang="uk-UA" dirty="0"/>
            </a:p>
          </p:txBody>
        </p:sp>
        <p:sp>
          <p:nvSpPr>
            <p:cNvPr id="90" name="Стрелка вправо 89"/>
            <p:cNvSpPr/>
            <p:nvPr/>
          </p:nvSpPr>
          <p:spPr>
            <a:xfrm>
              <a:off x="8272096" y="4419912"/>
              <a:ext cx="354594" cy="17257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1" name="Стрелка вправо 90"/>
            <p:cNvSpPr/>
            <p:nvPr/>
          </p:nvSpPr>
          <p:spPr>
            <a:xfrm>
              <a:off x="9212540" y="4421726"/>
              <a:ext cx="1058464" cy="14855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2" name="Стрелка углом вверх 91"/>
            <p:cNvSpPr/>
            <p:nvPr/>
          </p:nvSpPr>
          <p:spPr>
            <a:xfrm rot="16200000" flipH="1">
              <a:off x="8918172" y="4575777"/>
              <a:ext cx="601285" cy="516062"/>
            </a:xfrm>
            <a:prstGeom prst="bentUpArrow">
              <a:avLst>
                <a:gd name="adj1" fmla="val 21928"/>
                <a:gd name="adj2" fmla="val 25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05" name="Стрелка углом вверх 104"/>
            <p:cNvSpPr/>
            <p:nvPr/>
          </p:nvSpPr>
          <p:spPr>
            <a:xfrm flipH="1">
              <a:off x="7934789" y="4680118"/>
              <a:ext cx="1025995" cy="395014"/>
            </a:xfrm>
            <a:prstGeom prst="ben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06" name="Стрелка вправо 105"/>
            <p:cNvSpPr/>
            <p:nvPr/>
          </p:nvSpPr>
          <p:spPr>
            <a:xfrm>
              <a:off x="7148006" y="4421726"/>
              <a:ext cx="576000" cy="14855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07" name="Дуга 106"/>
            <p:cNvSpPr/>
            <p:nvPr/>
          </p:nvSpPr>
          <p:spPr>
            <a:xfrm flipV="1">
              <a:off x="9483909" y="4250968"/>
              <a:ext cx="435055" cy="576507"/>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108" name="Прямоугольник 107"/>
            <p:cNvSpPr/>
            <p:nvPr/>
          </p:nvSpPr>
          <p:spPr>
            <a:xfrm>
              <a:off x="9888971" y="4513569"/>
              <a:ext cx="878873" cy="461665"/>
            </a:xfrm>
            <a:prstGeom prst="rect">
              <a:avLst/>
            </a:prstGeom>
          </p:spPr>
          <p:txBody>
            <a:bodyPr wrap="none">
              <a:spAutoFit/>
            </a:bodyPr>
            <a:lstStyle/>
            <a:p>
              <a:r>
                <a:rPr lang="en-US" sz="2400" dirty="0" smtClean="0">
                  <a:sym typeface="Symbol" panose="05050102010706020507" pitchFamily="18" charset="2"/>
                </a:rPr>
                <a:t>,</a:t>
              </a:r>
              <a:endParaRPr lang="uk-UA" sz="2400" dirty="0"/>
            </a:p>
          </p:txBody>
        </p:sp>
        <p:sp>
          <p:nvSpPr>
            <p:cNvPr id="109" name="Прямоугольник 108"/>
            <p:cNvSpPr/>
            <p:nvPr/>
          </p:nvSpPr>
          <p:spPr>
            <a:xfrm>
              <a:off x="7117187" y="3904402"/>
              <a:ext cx="817600" cy="830997"/>
            </a:xfrm>
            <a:prstGeom prst="rect">
              <a:avLst/>
            </a:prstGeom>
          </p:spPr>
          <p:txBody>
            <a:bodyPr wrap="square">
              <a:spAutoFit/>
            </a:bodyPr>
            <a:lstStyle/>
            <a:p>
              <a:r>
                <a:rPr lang="en-US" sz="2400" dirty="0" smtClean="0">
                  <a:sym typeface="Symbol" panose="05050102010706020507" pitchFamily="18" charset="2"/>
                </a:rPr>
                <a:t></a:t>
              </a:r>
              <a:r>
                <a:rPr lang="en-US" sz="2400" baseline="-25000" dirty="0" err="1" smtClean="0">
                  <a:sym typeface="Symbol" panose="05050102010706020507" pitchFamily="18" charset="2"/>
                </a:rPr>
                <a:t>r</a:t>
              </a:r>
              <a:r>
                <a:rPr lang="en-US" sz="2400" dirty="0" err="1" smtClean="0">
                  <a:sym typeface="Symbol" panose="05050102010706020507" pitchFamily="18" charset="2"/>
                </a:rPr>
                <a:t>,</a:t>
              </a:r>
              <a:r>
                <a:rPr lang="en-US" sz="2400" baseline="-25000" dirty="0" err="1" smtClean="0">
                  <a:sym typeface="Symbol" panose="05050102010706020507" pitchFamily="18" charset="2"/>
                </a:rPr>
                <a:t>r</a:t>
              </a:r>
              <a:endParaRPr lang="uk-UA" sz="2400" baseline="-25000" dirty="0"/>
            </a:p>
          </p:txBody>
        </p:sp>
        <p:pic>
          <p:nvPicPr>
            <p:cNvPr id="13" name="Рисунок 12"/>
            <p:cNvPicPr>
              <a:picLocks noChangeAspect="1"/>
            </p:cNvPicPr>
            <p:nvPr/>
          </p:nvPicPr>
          <p:blipFill>
            <a:blip r:embed="rId2"/>
            <a:stretch>
              <a:fillRect/>
            </a:stretch>
          </p:blipFill>
          <p:spPr>
            <a:xfrm>
              <a:off x="6020653" y="4025891"/>
              <a:ext cx="1139669" cy="958252"/>
            </a:xfrm>
            <a:prstGeom prst="rect">
              <a:avLst/>
            </a:prstGeom>
            <a:ln>
              <a:solidFill>
                <a:schemeClr val="tx1"/>
              </a:solidFill>
            </a:ln>
          </p:spPr>
        </p:pic>
      </p:grpSp>
      <p:sp>
        <p:nvSpPr>
          <p:cNvPr id="110" name="Прямоугольник 109"/>
          <p:cNvSpPr/>
          <p:nvPr/>
        </p:nvSpPr>
        <p:spPr>
          <a:xfrm>
            <a:off x="4658062" y="3209441"/>
            <a:ext cx="352982" cy="369332"/>
          </a:xfrm>
          <a:prstGeom prst="rect">
            <a:avLst/>
          </a:prstGeom>
        </p:spPr>
        <p:txBody>
          <a:bodyPr wrap="none">
            <a:spAutoFit/>
          </a:bodyPr>
          <a:lstStyle/>
          <a:p>
            <a:r>
              <a:rPr lang="en-US" dirty="0"/>
              <a:t>c</a:t>
            </a:r>
            <a:r>
              <a:rPr lang="en-US" dirty="0" smtClean="0"/>
              <a:t>)</a:t>
            </a:r>
            <a:endParaRPr lang="uk-UA" dirty="0"/>
          </a:p>
        </p:txBody>
      </p:sp>
      <p:grpSp>
        <p:nvGrpSpPr>
          <p:cNvPr id="14" name="Группа 14"/>
          <p:cNvGrpSpPr/>
          <p:nvPr/>
        </p:nvGrpSpPr>
        <p:grpSpPr>
          <a:xfrm>
            <a:off x="5077280" y="5088168"/>
            <a:ext cx="2453378" cy="1363890"/>
            <a:chOff x="7394237" y="5106959"/>
            <a:chExt cx="3271171" cy="1363890"/>
          </a:xfrm>
        </p:grpSpPr>
        <p:sp>
          <p:nvSpPr>
            <p:cNvPr id="112" name="TextBox 111"/>
            <p:cNvSpPr txBox="1"/>
            <p:nvPr/>
          </p:nvSpPr>
          <p:spPr>
            <a:xfrm>
              <a:off x="7901500" y="5463731"/>
              <a:ext cx="507265" cy="646331"/>
            </a:xfrm>
            <a:prstGeom prst="rect">
              <a:avLst/>
            </a:prstGeom>
            <a:noFill/>
            <a:ln>
              <a:solidFill>
                <a:schemeClr val="tx1"/>
              </a:solidFill>
            </a:ln>
          </p:spPr>
          <p:txBody>
            <a:bodyPr wrap="square" rtlCol="0">
              <a:spAutoFit/>
            </a:bodyPr>
            <a:lstStyle/>
            <a:p>
              <a:r>
                <a:rPr lang="en-US" dirty="0" smtClean="0"/>
                <a:t>ED</a:t>
              </a:r>
              <a:endParaRPr lang="uk-UA" dirty="0"/>
            </a:p>
          </p:txBody>
        </p:sp>
        <p:sp>
          <p:nvSpPr>
            <p:cNvPr id="113" name="TextBox 112"/>
            <p:cNvSpPr txBox="1"/>
            <p:nvPr/>
          </p:nvSpPr>
          <p:spPr>
            <a:xfrm>
              <a:off x="8778322" y="5463732"/>
              <a:ext cx="561004" cy="646331"/>
            </a:xfrm>
            <a:prstGeom prst="rect">
              <a:avLst/>
            </a:prstGeom>
            <a:noFill/>
            <a:ln>
              <a:solidFill>
                <a:schemeClr val="tx1"/>
              </a:solidFill>
            </a:ln>
          </p:spPr>
          <p:txBody>
            <a:bodyPr wrap="square" rtlCol="0">
              <a:spAutoFit/>
            </a:bodyPr>
            <a:lstStyle/>
            <a:p>
              <a:pPr algn="ctr"/>
              <a:r>
                <a:rPr lang="en-US" dirty="0" smtClean="0"/>
                <a:t>MT</a:t>
              </a:r>
              <a:endParaRPr lang="uk-UA" dirty="0"/>
            </a:p>
          </p:txBody>
        </p:sp>
        <p:sp>
          <p:nvSpPr>
            <p:cNvPr id="114" name="Стрелка вправо 113"/>
            <p:cNvSpPr/>
            <p:nvPr/>
          </p:nvSpPr>
          <p:spPr>
            <a:xfrm>
              <a:off x="8408765" y="5549554"/>
              <a:ext cx="354594" cy="17257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15" name="Стрелка вправо 114"/>
            <p:cNvSpPr/>
            <p:nvPr/>
          </p:nvSpPr>
          <p:spPr>
            <a:xfrm>
              <a:off x="9349209" y="5551368"/>
              <a:ext cx="1058464" cy="14855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16" name="Стрелка углом вверх 115"/>
            <p:cNvSpPr/>
            <p:nvPr/>
          </p:nvSpPr>
          <p:spPr>
            <a:xfrm rot="16200000" flipH="1">
              <a:off x="9054841" y="5705419"/>
              <a:ext cx="601285" cy="516062"/>
            </a:xfrm>
            <a:prstGeom prst="bentUpArrow">
              <a:avLst>
                <a:gd name="adj1" fmla="val 21928"/>
                <a:gd name="adj2" fmla="val 25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7" name="Стрелка углом вверх 116"/>
            <p:cNvSpPr/>
            <p:nvPr/>
          </p:nvSpPr>
          <p:spPr>
            <a:xfrm flipH="1">
              <a:off x="8071458" y="5809760"/>
              <a:ext cx="1025995" cy="395014"/>
            </a:xfrm>
            <a:prstGeom prst="ben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8" name="Стрелка вправо 117"/>
            <p:cNvSpPr/>
            <p:nvPr/>
          </p:nvSpPr>
          <p:spPr>
            <a:xfrm>
              <a:off x="7513278" y="5551368"/>
              <a:ext cx="388220" cy="14855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19" name="Дуга 118"/>
            <p:cNvSpPr/>
            <p:nvPr/>
          </p:nvSpPr>
          <p:spPr>
            <a:xfrm flipV="1">
              <a:off x="9620578" y="5380610"/>
              <a:ext cx="435055" cy="576507"/>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120" name="Прямоугольник 119"/>
            <p:cNvSpPr/>
            <p:nvPr/>
          </p:nvSpPr>
          <p:spPr>
            <a:xfrm>
              <a:off x="9953448" y="5639852"/>
              <a:ext cx="711960" cy="830997"/>
            </a:xfrm>
            <a:prstGeom prst="rect">
              <a:avLst/>
            </a:prstGeom>
          </p:spPr>
          <p:txBody>
            <a:bodyPr wrap="square">
              <a:spAutoFit/>
            </a:bodyPr>
            <a:lstStyle/>
            <a:p>
              <a:r>
                <a:rPr lang="en-US" sz="2400" dirty="0" smtClean="0">
                  <a:sym typeface="Symbol" panose="05050102010706020507" pitchFamily="18" charset="2"/>
                </a:rPr>
                <a:t>(t)</a:t>
              </a:r>
              <a:endParaRPr lang="uk-UA" sz="2400" dirty="0"/>
            </a:p>
          </p:txBody>
        </p:sp>
        <p:sp>
          <p:nvSpPr>
            <p:cNvPr id="121" name="Прямоугольник 120"/>
            <p:cNvSpPr/>
            <p:nvPr/>
          </p:nvSpPr>
          <p:spPr>
            <a:xfrm>
              <a:off x="7394237" y="5152228"/>
              <a:ext cx="624531" cy="461665"/>
            </a:xfrm>
            <a:prstGeom prst="rect">
              <a:avLst/>
            </a:prstGeom>
          </p:spPr>
          <p:txBody>
            <a:bodyPr wrap="none">
              <a:spAutoFit/>
            </a:bodyPr>
            <a:lstStyle/>
            <a:p>
              <a:r>
                <a:rPr lang="en-US" sz="2400" dirty="0" smtClean="0">
                  <a:sym typeface="Symbol" panose="05050102010706020507" pitchFamily="18" charset="2"/>
                </a:rPr>
                <a:t></a:t>
              </a:r>
              <a:r>
                <a:rPr lang="en-US" sz="2400" baseline="-25000" dirty="0" smtClean="0">
                  <a:sym typeface="Symbol" panose="05050102010706020507" pitchFamily="18" charset="2"/>
                </a:rPr>
                <a:t>r</a:t>
              </a:r>
              <a:endParaRPr lang="uk-UA" sz="2400" baseline="-25000" dirty="0"/>
            </a:p>
          </p:txBody>
        </p:sp>
        <p:sp>
          <p:nvSpPr>
            <p:cNvPr id="122" name="Дуга 121"/>
            <p:cNvSpPr/>
            <p:nvPr/>
          </p:nvSpPr>
          <p:spPr>
            <a:xfrm>
              <a:off x="8448395" y="5437774"/>
              <a:ext cx="159968" cy="395289"/>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123" name="Прямоугольник 122"/>
            <p:cNvSpPr/>
            <p:nvPr/>
          </p:nvSpPr>
          <p:spPr>
            <a:xfrm>
              <a:off x="8253382" y="5106959"/>
              <a:ext cx="805088" cy="338554"/>
            </a:xfrm>
            <a:prstGeom prst="rect">
              <a:avLst/>
            </a:prstGeom>
          </p:spPr>
          <p:txBody>
            <a:bodyPr wrap="square">
              <a:spAutoFit/>
            </a:bodyPr>
            <a:lstStyle/>
            <a:p>
              <a:r>
                <a:rPr lang="en-US" sz="1600" dirty="0" smtClean="0">
                  <a:sym typeface="Symbol" panose="05050102010706020507" pitchFamily="18" charset="2"/>
                </a:rPr>
                <a:t>T</a:t>
              </a:r>
              <a:r>
                <a:rPr lang="en-US" sz="1600" baseline="-25000" dirty="0" smtClean="0">
                  <a:sym typeface="Symbol" panose="05050102010706020507" pitchFamily="18" charset="2"/>
                </a:rPr>
                <a:t>L</a:t>
              </a:r>
              <a:r>
                <a:rPr lang="en-US" sz="1600" dirty="0" smtClean="0">
                  <a:sym typeface="Symbol" panose="05050102010706020507" pitchFamily="18" charset="2"/>
                </a:rPr>
                <a:t>(t)</a:t>
              </a:r>
              <a:endParaRPr lang="uk-UA" sz="1600" dirty="0"/>
            </a:p>
          </p:txBody>
        </p:sp>
      </p:grpSp>
      <p:sp>
        <p:nvSpPr>
          <p:cNvPr id="124" name="Прямоугольник 123"/>
          <p:cNvSpPr/>
          <p:nvPr/>
        </p:nvSpPr>
        <p:spPr>
          <a:xfrm>
            <a:off x="4652157" y="5428893"/>
            <a:ext cx="370614" cy="369332"/>
          </a:xfrm>
          <a:prstGeom prst="rect">
            <a:avLst/>
          </a:prstGeom>
        </p:spPr>
        <p:txBody>
          <a:bodyPr wrap="none">
            <a:spAutoFit/>
          </a:bodyPr>
          <a:lstStyle/>
          <a:p>
            <a:r>
              <a:rPr lang="en-US" dirty="0"/>
              <a:t>e</a:t>
            </a:r>
            <a:r>
              <a:rPr lang="en-US" dirty="0" smtClean="0"/>
              <a:t>)</a:t>
            </a:r>
            <a:endParaRPr lang="uk-UA" dirty="0"/>
          </a:p>
        </p:txBody>
      </p:sp>
    </p:spTree>
    <p:extLst>
      <p:ext uri="{BB962C8B-B14F-4D97-AF65-F5344CB8AC3E}">
        <p14:creationId xmlns="" xmlns:p14="http://schemas.microsoft.com/office/powerpoint/2010/main" val="3322554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Classification</a:t>
            </a:r>
            <a:endParaRPr lang="en-US" dirty="0"/>
          </a:p>
        </p:txBody>
      </p:sp>
      <p:sp>
        <p:nvSpPr>
          <p:cNvPr id="7" name="Content Placeholder 6"/>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20ee11Q3</a:t>
            </a:r>
            <a:endParaRPr lang="en-US"/>
          </a:p>
        </p:txBody>
      </p:sp>
      <p:pic>
        <p:nvPicPr>
          <p:cNvPr id="58369" name="Picture 1"/>
          <p:cNvPicPr>
            <a:picLocks noChangeAspect="1" noChangeArrowheads="1"/>
          </p:cNvPicPr>
          <p:nvPr/>
        </p:nvPicPr>
        <p:blipFill>
          <a:blip r:embed="rId2"/>
          <a:srcRect/>
          <a:stretch>
            <a:fillRect/>
          </a:stretch>
        </p:blipFill>
        <p:spPr bwMode="auto">
          <a:xfrm>
            <a:off x="335416" y="1214422"/>
            <a:ext cx="8746496" cy="45720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32007" y="91494"/>
            <a:ext cx="8862995" cy="555488"/>
          </a:xfrm>
          <a:solidFill>
            <a:schemeClr val="bg1">
              <a:lumMod val="85000"/>
            </a:schemeClr>
          </a:solidFill>
        </p:spPr>
        <p:txBody>
          <a:bodyPr/>
          <a:lstStyle/>
          <a:p>
            <a:r>
              <a:rPr lang="en-US" dirty="0"/>
              <a:t>Classification of electric drives</a:t>
            </a:r>
          </a:p>
          <a:p>
            <a:endParaRPr lang="uk-UA" dirty="0"/>
          </a:p>
        </p:txBody>
      </p:sp>
      <p:sp>
        <p:nvSpPr>
          <p:cNvPr id="102" name="Прямоугольник 101"/>
          <p:cNvSpPr/>
          <p:nvPr/>
        </p:nvSpPr>
        <p:spPr>
          <a:xfrm>
            <a:off x="4702127" y="822901"/>
            <a:ext cx="337460" cy="646331"/>
          </a:xfrm>
          <a:prstGeom prst="rect">
            <a:avLst/>
          </a:prstGeom>
        </p:spPr>
        <p:txBody>
          <a:bodyPr wrap="square">
            <a:spAutoFit/>
          </a:bodyPr>
          <a:lstStyle/>
          <a:p>
            <a:r>
              <a:rPr lang="en-US" dirty="0" smtClean="0"/>
              <a:t>a)</a:t>
            </a:r>
            <a:endParaRPr lang="uk-UA" dirty="0"/>
          </a:p>
        </p:txBody>
      </p:sp>
      <p:sp>
        <p:nvSpPr>
          <p:cNvPr id="103" name="Прямоугольник 102"/>
          <p:cNvSpPr/>
          <p:nvPr/>
        </p:nvSpPr>
        <p:spPr>
          <a:xfrm>
            <a:off x="6017172" y="2003022"/>
            <a:ext cx="377026" cy="369332"/>
          </a:xfrm>
          <a:prstGeom prst="rect">
            <a:avLst/>
          </a:prstGeom>
        </p:spPr>
        <p:txBody>
          <a:bodyPr wrap="none">
            <a:spAutoFit/>
          </a:bodyPr>
          <a:lstStyle/>
          <a:p>
            <a:r>
              <a:rPr lang="en-US" dirty="0"/>
              <a:t>b</a:t>
            </a:r>
            <a:r>
              <a:rPr lang="en-US" dirty="0" smtClean="0"/>
              <a:t>)</a:t>
            </a:r>
            <a:endParaRPr lang="uk-UA" dirty="0"/>
          </a:p>
        </p:txBody>
      </p:sp>
      <p:sp>
        <p:nvSpPr>
          <p:cNvPr id="104" name="Прямоугольник 103"/>
          <p:cNvSpPr/>
          <p:nvPr/>
        </p:nvSpPr>
        <p:spPr>
          <a:xfrm>
            <a:off x="5624197" y="4900962"/>
            <a:ext cx="377026" cy="369332"/>
          </a:xfrm>
          <a:prstGeom prst="rect">
            <a:avLst/>
          </a:prstGeom>
        </p:spPr>
        <p:txBody>
          <a:bodyPr wrap="none">
            <a:spAutoFit/>
          </a:bodyPr>
          <a:lstStyle/>
          <a:p>
            <a:r>
              <a:rPr lang="en-US" dirty="0" smtClean="0"/>
              <a:t>d)</a:t>
            </a:r>
            <a:endParaRPr lang="uk-UA" dirty="0"/>
          </a:p>
        </p:txBody>
      </p:sp>
      <p:grpSp>
        <p:nvGrpSpPr>
          <p:cNvPr id="5" name="Группа 10"/>
          <p:cNvGrpSpPr/>
          <p:nvPr/>
        </p:nvGrpSpPr>
        <p:grpSpPr>
          <a:xfrm>
            <a:off x="5032147" y="557121"/>
            <a:ext cx="2369814" cy="1111864"/>
            <a:chOff x="6478439" y="674915"/>
            <a:chExt cx="3438980" cy="1291907"/>
          </a:xfrm>
        </p:grpSpPr>
        <p:sp>
          <p:nvSpPr>
            <p:cNvPr id="7" name="TextBox 6"/>
            <p:cNvSpPr txBox="1"/>
            <p:nvPr/>
          </p:nvSpPr>
          <p:spPr>
            <a:xfrm>
              <a:off x="7030527" y="1036859"/>
              <a:ext cx="552092" cy="750991"/>
            </a:xfrm>
            <a:prstGeom prst="rect">
              <a:avLst/>
            </a:prstGeom>
            <a:noFill/>
            <a:ln>
              <a:solidFill>
                <a:schemeClr val="tx1"/>
              </a:solidFill>
            </a:ln>
          </p:spPr>
          <p:txBody>
            <a:bodyPr wrap="square" rtlCol="0">
              <a:spAutoFit/>
            </a:bodyPr>
            <a:lstStyle/>
            <a:p>
              <a:r>
                <a:rPr lang="en-US" dirty="0" smtClean="0"/>
                <a:t>ED</a:t>
              </a:r>
              <a:endParaRPr lang="uk-UA" dirty="0"/>
            </a:p>
          </p:txBody>
        </p:sp>
        <p:sp>
          <p:nvSpPr>
            <p:cNvPr id="21" name="TextBox 20"/>
            <p:cNvSpPr txBox="1"/>
            <p:nvPr/>
          </p:nvSpPr>
          <p:spPr>
            <a:xfrm>
              <a:off x="7984836" y="1036861"/>
              <a:ext cx="610580" cy="750991"/>
            </a:xfrm>
            <a:prstGeom prst="rect">
              <a:avLst/>
            </a:prstGeom>
            <a:noFill/>
            <a:ln>
              <a:solidFill>
                <a:schemeClr val="tx1"/>
              </a:solidFill>
            </a:ln>
          </p:spPr>
          <p:txBody>
            <a:bodyPr wrap="square" rtlCol="0">
              <a:spAutoFit/>
            </a:bodyPr>
            <a:lstStyle/>
            <a:p>
              <a:pPr algn="ctr"/>
              <a:r>
                <a:rPr lang="en-US" dirty="0" smtClean="0"/>
                <a:t>MT</a:t>
              </a:r>
              <a:endParaRPr lang="uk-UA" dirty="0"/>
            </a:p>
          </p:txBody>
        </p:sp>
        <p:sp>
          <p:nvSpPr>
            <p:cNvPr id="8" name="Стрелка вправо 7"/>
            <p:cNvSpPr/>
            <p:nvPr/>
          </p:nvSpPr>
          <p:spPr>
            <a:xfrm>
              <a:off x="7582620" y="1136580"/>
              <a:ext cx="385929" cy="20051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23" name="Стрелка вправо 22"/>
            <p:cNvSpPr/>
            <p:nvPr/>
          </p:nvSpPr>
          <p:spPr>
            <a:xfrm>
              <a:off x="8606171" y="1138687"/>
              <a:ext cx="1152000" cy="17261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 name="Стрелка углом вверх 8"/>
            <p:cNvSpPr/>
            <p:nvPr/>
          </p:nvSpPr>
          <p:spPr>
            <a:xfrm rot="16200000" flipH="1">
              <a:off x="8263674" y="1336664"/>
              <a:ext cx="698651" cy="561666"/>
            </a:xfrm>
            <a:prstGeom prst="bentUpArrow">
              <a:avLst>
                <a:gd name="adj1" fmla="val 21928"/>
                <a:gd name="adj2" fmla="val 25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5" name="Стрелка углом вверх 24"/>
            <p:cNvSpPr/>
            <p:nvPr/>
          </p:nvSpPr>
          <p:spPr>
            <a:xfrm flipH="1">
              <a:off x="7215505" y="1438920"/>
              <a:ext cx="1116662" cy="458978"/>
            </a:xfrm>
            <a:prstGeom prst="ben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6" name="Стрелка вправо 25"/>
            <p:cNvSpPr/>
            <p:nvPr/>
          </p:nvSpPr>
          <p:spPr>
            <a:xfrm>
              <a:off x="6607999" y="1138687"/>
              <a:ext cx="422527" cy="17261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0" name="Дуга 9"/>
            <p:cNvSpPr/>
            <p:nvPr/>
          </p:nvSpPr>
          <p:spPr>
            <a:xfrm flipV="1">
              <a:off x="8901521" y="940279"/>
              <a:ext cx="473501" cy="669860"/>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28" name="Прямоугольник 27"/>
            <p:cNvSpPr/>
            <p:nvPr/>
          </p:nvSpPr>
          <p:spPr>
            <a:xfrm>
              <a:off x="9342379" y="1245402"/>
              <a:ext cx="575040" cy="536422"/>
            </a:xfrm>
            <a:prstGeom prst="rect">
              <a:avLst/>
            </a:prstGeom>
          </p:spPr>
          <p:txBody>
            <a:bodyPr wrap="none">
              <a:spAutoFit/>
            </a:bodyPr>
            <a:lstStyle/>
            <a:p>
              <a:r>
                <a:rPr lang="en-US" sz="2400" dirty="0" smtClean="0">
                  <a:sym typeface="Symbol" panose="05050102010706020507" pitchFamily="18" charset="2"/>
                </a:rPr>
                <a:t></a:t>
              </a:r>
              <a:endParaRPr lang="uk-UA" sz="2400" dirty="0"/>
            </a:p>
          </p:txBody>
        </p:sp>
        <p:sp>
          <p:nvSpPr>
            <p:cNvPr id="29" name="Прямоугольник 28"/>
            <p:cNvSpPr/>
            <p:nvPr/>
          </p:nvSpPr>
          <p:spPr>
            <a:xfrm>
              <a:off x="6478439" y="674915"/>
              <a:ext cx="679720" cy="536422"/>
            </a:xfrm>
            <a:prstGeom prst="rect">
              <a:avLst/>
            </a:prstGeom>
          </p:spPr>
          <p:txBody>
            <a:bodyPr wrap="none">
              <a:spAutoFit/>
            </a:bodyPr>
            <a:lstStyle/>
            <a:p>
              <a:r>
                <a:rPr lang="en-US" sz="2400" dirty="0" smtClean="0">
                  <a:sym typeface="Symbol" panose="05050102010706020507" pitchFamily="18" charset="2"/>
                </a:rPr>
                <a:t></a:t>
              </a:r>
              <a:r>
                <a:rPr lang="en-US" sz="2400" baseline="-25000" dirty="0" smtClean="0">
                  <a:sym typeface="Symbol" panose="05050102010706020507" pitchFamily="18" charset="2"/>
                </a:rPr>
                <a:t>r</a:t>
              </a:r>
              <a:endParaRPr lang="uk-UA" sz="2400" baseline="-25000" dirty="0"/>
            </a:p>
          </p:txBody>
        </p:sp>
      </p:grpSp>
      <p:grpSp>
        <p:nvGrpSpPr>
          <p:cNvPr id="11" name="Группа 18"/>
          <p:cNvGrpSpPr/>
          <p:nvPr/>
        </p:nvGrpSpPr>
        <p:grpSpPr>
          <a:xfrm>
            <a:off x="4267832" y="2686900"/>
            <a:ext cx="2478211" cy="2308324"/>
            <a:chOff x="5690440" y="2686899"/>
            <a:chExt cx="3304280" cy="2308324"/>
          </a:xfrm>
        </p:grpSpPr>
        <p:sp>
          <p:nvSpPr>
            <p:cNvPr id="76" name="TextBox 75"/>
            <p:cNvSpPr txBox="1"/>
            <p:nvPr/>
          </p:nvSpPr>
          <p:spPr>
            <a:xfrm>
              <a:off x="6531242" y="2686899"/>
              <a:ext cx="507265" cy="2308324"/>
            </a:xfrm>
            <a:prstGeom prst="rect">
              <a:avLst/>
            </a:prstGeom>
            <a:noFill/>
            <a:ln>
              <a:solidFill>
                <a:schemeClr val="tx1"/>
              </a:solidFill>
            </a:ln>
          </p:spPr>
          <p:txBody>
            <a:bodyPr wrap="square" rtlCol="0">
              <a:spAutoFit/>
            </a:bodyPr>
            <a:lstStyle/>
            <a:p>
              <a:r>
                <a:rPr lang="en-US" u="sng" dirty="0" smtClean="0"/>
                <a:t>ED</a:t>
              </a:r>
            </a:p>
            <a:p>
              <a:r>
                <a:rPr lang="en-US" dirty="0" smtClean="0"/>
                <a:t>M1</a:t>
              </a:r>
            </a:p>
            <a:p>
              <a:r>
                <a:rPr lang="en-US" dirty="0" smtClean="0"/>
                <a:t>M2</a:t>
              </a:r>
            </a:p>
            <a:p>
              <a:r>
                <a:rPr lang="en-US" dirty="0" smtClean="0"/>
                <a:t>M3</a:t>
              </a:r>
              <a:endParaRPr lang="uk-UA" dirty="0"/>
            </a:p>
          </p:txBody>
        </p:sp>
        <p:sp>
          <p:nvSpPr>
            <p:cNvPr id="77" name="TextBox 76"/>
            <p:cNvSpPr txBox="1"/>
            <p:nvPr/>
          </p:nvSpPr>
          <p:spPr>
            <a:xfrm>
              <a:off x="7407111" y="3112541"/>
              <a:ext cx="561004" cy="646331"/>
            </a:xfrm>
            <a:prstGeom prst="rect">
              <a:avLst/>
            </a:prstGeom>
            <a:noFill/>
            <a:ln>
              <a:solidFill>
                <a:schemeClr val="tx1"/>
              </a:solidFill>
            </a:ln>
          </p:spPr>
          <p:txBody>
            <a:bodyPr wrap="square" rtlCol="0">
              <a:spAutoFit/>
            </a:bodyPr>
            <a:lstStyle/>
            <a:p>
              <a:pPr algn="ctr"/>
              <a:r>
                <a:rPr lang="en-US" dirty="0" smtClean="0"/>
                <a:t>MT</a:t>
              </a:r>
              <a:endParaRPr lang="uk-UA" dirty="0"/>
            </a:p>
          </p:txBody>
        </p:sp>
        <p:sp>
          <p:nvSpPr>
            <p:cNvPr id="78" name="Стрелка вправо 77"/>
            <p:cNvSpPr/>
            <p:nvPr/>
          </p:nvSpPr>
          <p:spPr>
            <a:xfrm>
              <a:off x="7043941" y="3207201"/>
              <a:ext cx="354594" cy="17257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79" name="Стрелка вправо 78"/>
            <p:cNvSpPr/>
            <p:nvPr/>
          </p:nvSpPr>
          <p:spPr>
            <a:xfrm>
              <a:off x="7963094" y="3192700"/>
              <a:ext cx="754101" cy="1806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0" name="Стрелка углом вверх 79"/>
            <p:cNvSpPr/>
            <p:nvPr/>
          </p:nvSpPr>
          <p:spPr>
            <a:xfrm rot="16200000" flipH="1">
              <a:off x="7459760" y="3579387"/>
              <a:ext cx="1044778" cy="528968"/>
            </a:xfrm>
            <a:prstGeom prst="bentUpArrow">
              <a:avLst>
                <a:gd name="adj1" fmla="val 15446"/>
                <a:gd name="adj2" fmla="val 18518"/>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1" name="Стрелка углом вверх 80"/>
            <p:cNvSpPr/>
            <p:nvPr/>
          </p:nvSpPr>
          <p:spPr>
            <a:xfrm flipH="1">
              <a:off x="6691670" y="3916160"/>
              <a:ext cx="1025995" cy="395014"/>
            </a:xfrm>
            <a:prstGeom prst="ben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2" name="Стрелка вправо 81"/>
            <p:cNvSpPr/>
            <p:nvPr/>
          </p:nvSpPr>
          <p:spPr>
            <a:xfrm>
              <a:off x="6137588" y="3220882"/>
              <a:ext cx="388220" cy="14855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83" name="Дуга 82"/>
            <p:cNvSpPr/>
            <p:nvPr/>
          </p:nvSpPr>
          <p:spPr>
            <a:xfrm flipV="1">
              <a:off x="8293631" y="3067581"/>
              <a:ext cx="263099" cy="397039"/>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84" name="Прямоугольник 83"/>
            <p:cNvSpPr/>
            <p:nvPr/>
          </p:nvSpPr>
          <p:spPr>
            <a:xfrm>
              <a:off x="8466371" y="3272868"/>
              <a:ext cx="528349" cy="461665"/>
            </a:xfrm>
            <a:prstGeom prst="rect">
              <a:avLst/>
            </a:prstGeom>
          </p:spPr>
          <p:txBody>
            <a:bodyPr wrap="none">
              <a:spAutoFit/>
            </a:bodyPr>
            <a:lstStyle/>
            <a:p>
              <a:r>
                <a:rPr lang="en-US" sz="2400" dirty="0" smtClean="0">
                  <a:sym typeface="Symbol" panose="05050102010706020507" pitchFamily="18" charset="2"/>
                </a:rPr>
                <a:t></a:t>
              </a:r>
              <a:endParaRPr lang="uk-UA" sz="2400" dirty="0"/>
            </a:p>
          </p:txBody>
        </p:sp>
        <p:sp>
          <p:nvSpPr>
            <p:cNvPr id="86" name="Прямоугольник 85"/>
            <p:cNvSpPr/>
            <p:nvPr/>
          </p:nvSpPr>
          <p:spPr>
            <a:xfrm>
              <a:off x="6027450" y="2790918"/>
              <a:ext cx="744451" cy="461665"/>
            </a:xfrm>
            <a:prstGeom prst="rect">
              <a:avLst/>
            </a:prstGeom>
          </p:spPr>
          <p:txBody>
            <a:bodyPr wrap="square">
              <a:spAutoFit/>
            </a:bodyPr>
            <a:lstStyle/>
            <a:p>
              <a:r>
                <a:rPr lang="en-US" sz="2400" dirty="0">
                  <a:sym typeface="Symbol" panose="05050102010706020507" pitchFamily="18" charset="2"/>
                </a:rPr>
                <a:t></a:t>
              </a:r>
              <a:r>
                <a:rPr lang="en-US" sz="2400" baseline="-25000" dirty="0" smtClean="0">
                  <a:sym typeface="Symbol" panose="05050102010706020507" pitchFamily="18" charset="2"/>
                </a:rPr>
                <a:t>r</a:t>
              </a:r>
              <a:endParaRPr lang="uk-UA" sz="2400" baseline="-25000" dirty="0"/>
            </a:p>
          </p:txBody>
        </p:sp>
        <p:sp>
          <p:nvSpPr>
            <p:cNvPr id="110" name="Прямоугольник 109"/>
            <p:cNvSpPr/>
            <p:nvPr/>
          </p:nvSpPr>
          <p:spPr>
            <a:xfrm>
              <a:off x="5690440" y="3036216"/>
              <a:ext cx="470643" cy="369332"/>
            </a:xfrm>
            <a:prstGeom prst="rect">
              <a:avLst/>
            </a:prstGeom>
          </p:spPr>
          <p:txBody>
            <a:bodyPr wrap="none">
              <a:spAutoFit/>
            </a:bodyPr>
            <a:lstStyle/>
            <a:p>
              <a:r>
                <a:rPr lang="en-US" dirty="0"/>
                <a:t>c</a:t>
              </a:r>
              <a:r>
                <a:rPr lang="en-US" dirty="0" smtClean="0"/>
                <a:t>)</a:t>
              </a:r>
              <a:endParaRPr lang="uk-UA" dirty="0"/>
            </a:p>
          </p:txBody>
        </p:sp>
      </p:grpSp>
      <p:sp>
        <p:nvSpPr>
          <p:cNvPr id="4" name="Прямоугольник 3"/>
          <p:cNvSpPr/>
          <p:nvPr/>
        </p:nvSpPr>
        <p:spPr>
          <a:xfrm>
            <a:off x="208540" y="835097"/>
            <a:ext cx="3925040" cy="7248138"/>
          </a:xfrm>
          <a:prstGeom prst="rect">
            <a:avLst/>
          </a:prstGeom>
        </p:spPr>
        <p:txBody>
          <a:bodyPr wrap="square">
            <a:spAutoFit/>
          </a:bodyPr>
          <a:lstStyle/>
          <a:p>
            <a:pPr marL="285750" indent="-285750">
              <a:spcAft>
                <a:spcPts val="1800"/>
              </a:spcAft>
              <a:buFont typeface="Wingdings" pitchFamily="2" charset="2"/>
              <a:buChar char="q"/>
            </a:pPr>
            <a:r>
              <a:rPr lang="en-US" i="1" u="sng" dirty="0"/>
              <a:t>By a method of passing to mechanical energy:</a:t>
            </a:r>
            <a:endParaRPr lang="ru-RU" i="1" u="sng" dirty="0"/>
          </a:p>
          <a:p>
            <a:pPr marL="800100" lvl="1" indent="-342900">
              <a:spcAft>
                <a:spcPts val="3600"/>
              </a:spcAft>
              <a:buFont typeface="+mj-lt"/>
              <a:buAutoNum type="alphaLcParenR"/>
            </a:pPr>
            <a:r>
              <a:rPr lang="en-US" dirty="0"/>
              <a:t>individual electric drive </a:t>
            </a:r>
            <a:r>
              <a:rPr lang="en-US" dirty="0">
                <a:sym typeface="Symbol"/>
              </a:rPr>
              <a:t></a:t>
            </a:r>
            <a:r>
              <a:rPr lang="en-US" dirty="0"/>
              <a:t> only one machine tool is operated by one engine;</a:t>
            </a:r>
            <a:endParaRPr lang="ru-RU" dirty="0"/>
          </a:p>
          <a:p>
            <a:pPr marL="800100" lvl="1" indent="-342900">
              <a:spcAft>
                <a:spcPts val="3600"/>
              </a:spcAft>
              <a:buFont typeface="+mj-lt"/>
              <a:buAutoNum type="alphaLcParenR"/>
            </a:pPr>
            <a:r>
              <a:rPr lang="en-US" dirty="0" smtClean="0"/>
              <a:t>group </a:t>
            </a:r>
            <a:r>
              <a:rPr lang="en-US" dirty="0"/>
              <a:t>electric drive </a:t>
            </a:r>
            <a:r>
              <a:rPr lang="en-US" dirty="0">
                <a:sym typeface="Symbol"/>
              </a:rPr>
              <a:t></a:t>
            </a:r>
            <a:r>
              <a:rPr lang="en-US" dirty="0"/>
              <a:t> a few machine tools are operated by one engine;</a:t>
            </a:r>
            <a:endParaRPr lang="ru-RU" dirty="0"/>
          </a:p>
          <a:p>
            <a:pPr marL="800100" lvl="1" indent="-342900">
              <a:spcAft>
                <a:spcPts val="3600"/>
              </a:spcAft>
              <a:buFont typeface="+mj-lt"/>
              <a:buAutoNum type="alphaLcParenR"/>
            </a:pPr>
            <a:r>
              <a:rPr lang="en-US" dirty="0" err="1" smtClean="0"/>
              <a:t>multimotor</a:t>
            </a:r>
            <a:r>
              <a:rPr lang="en-US" dirty="0" smtClean="0"/>
              <a:t> </a:t>
            </a:r>
            <a:r>
              <a:rPr lang="en-US" dirty="0"/>
              <a:t>electric drive </a:t>
            </a:r>
            <a:r>
              <a:rPr lang="en-US" dirty="0">
                <a:sym typeface="Symbol"/>
              </a:rPr>
              <a:t></a:t>
            </a:r>
            <a:r>
              <a:rPr lang="en-US" dirty="0"/>
              <a:t> one machine tool is operated by a few electric motors;</a:t>
            </a:r>
            <a:endParaRPr lang="ru-RU" dirty="0"/>
          </a:p>
          <a:p>
            <a:pPr marL="800100" lvl="1" indent="-342900">
              <a:spcAft>
                <a:spcPts val="3600"/>
              </a:spcAft>
              <a:buFont typeface="+mj-lt"/>
              <a:buAutoNum type="alphaLcParenR"/>
            </a:pPr>
            <a:r>
              <a:rPr lang="en-US" dirty="0"/>
              <a:t>interconnected electric drive </a:t>
            </a:r>
            <a:r>
              <a:rPr lang="en-US" dirty="0">
                <a:sym typeface="Symbol"/>
              </a:rPr>
              <a:t></a:t>
            </a:r>
            <a:r>
              <a:rPr lang="en-US" dirty="0"/>
              <a:t> an electric drive contains two or a few electric or mechanically connected electric drives, during working of which a set correlation of their speeds, loadings or positions of machine tools is supported.</a:t>
            </a:r>
            <a:endParaRPr lang="ru-RU" dirty="0"/>
          </a:p>
        </p:txBody>
      </p:sp>
      <p:grpSp>
        <p:nvGrpSpPr>
          <p:cNvPr id="12" name="Группа 16"/>
          <p:cNvGrpSpPr/>
          <p:nvPr/>
        </p:nvGrpSpPr>
        <p:grpSpPr>
          <a:xfrm>
            <a:off x="6317738" y="1469341"/>
            <a:ext cx="2771625" cy="1815996"/>
            <a:chOff x="6712935" y="2676759"/>
            <a:chExt cx="3695500" cy="1815996"/>
          </a:xfrm>
        </p:grpSpPr>
        <p:sp>
          <p:nvSpPr>
            <p:cNvPr id="65" name="TextBox 64"/>
            <p:cNvSpPr txBox="1"/>
            <p:nvPr/>
          </p:nvSpPr>
          <p:spPr>
            <a:xfrm>
              <a:off x="7237878" y="3168581"/>
              <a:ext cx="507265" cy="646331"/>
            </a:xfrm>
            <a:prstGeom prst="rect">
              <a:avLst/>
            </a:prstGeom>
            <a:noFill/>
            <a:ln>
              <a:solidFill>
                <a:schemeClr val="tx1"/>
              </a:solidFill>
            </a:ln>
          </p:spPr>
          <p:txBody>
            <a:bodyPr wrap="square" rtlCol="0">
              <a:spAutoFit/>
            </a:bodyPr>
            <a:lstStyle/>
            <a:p>
              <a:r>
                <a:rPr lang="en-US" dirty="0" smtClean="0"/>
                <a:t>ED</a:t>
              </a:r>
              <a:endParaRPr lang="uk-UA" dirty="0"/>
            </a:p>
          </p:txBody>
        </p:sp>
        <p:sp>
          <p:nvSpPr>
            <p:cNvPr id="67" name="Стрелка вправо 66"/>
            <p:cNvSpPr/>
            <p:nvPr/>
          </p:nvSpPr>
          <p:spPr>
            <a:xfrm>
              <a:off x="7745142" y="3254404"/>
              <a:ext cx="354594" cy="17257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68" name="Стрелка вправо 67"/>
            <p:cNvSpPr/>
            <p:nvPr/>
          </p:nvSpPr>
          <p:spPr>
            <a:xfrm>
              <a:off x="9150344" y="3657601"/>
              <a:ext cx="1058464" cy="21341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69" name="Стрелка углом вверх 68"/>
            <p:cNvSpPr/>
            <p:nvPr/>
          </p:nvSpPr>
          <p:spPr>
            <a:xfrm rot="16200000" flipH="1">
              <a:off x="8718021" y="3720767"/>
              <a:ext cx="675934" cy="868042"/>
            </a:xfrm>
            <a:prstGeom prst="bentUpArrow">
              <a:avLst>
                <a:gd name="adj1" fmla="val 17382"/>
                <a:gd name="adj2" fmla="val 23647"/>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0" name="Стрелка углом вверх 69"/>
            <p:cNvSpPr/>
            <p:nvPr/>
          </p:nvSpPr>
          <p:spPr>
            <a:xfrm flipH="1">
              <a:off x="7303307" y="3564955"/>
              <a:ext cx="1318660" cy="843731"/>
            </a:xfrm>
            <a:prstGeom prst="bentUpArrow">
              <a:avLst>
                <a:gd name="adj1" fmla="val 14885"/>
                <a:gd name="adj2" fmla="val 1922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1" name="Стрелка вправо 70"/>
            <p:cNvSpPr/>
            <p:nvPr/>
          </p:nvSpPr>
          <p:spPr>
            <a:xfrm>
              <a:off x="6849655" y="3256218"/>
              <a:ext cx="388220" cy="14855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72" name="Дуга 71"/>
            <p:cNvSpPr/>
            <p:nvPr/>
          </p:nvSpPr>
          <p:spPr>
            <a:xfrm flipV="1">
              <a:off x="9537009" y="3455705"/>
              <a:ext cx="435055" cy="576507"/>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73" name="Прямоугольник 72"/>
            <p:cNvSpPr/>
            <p:nvPr/>
          </p:nvSpPr>
          <p:spPr>
            <a:xfrm>
              <a:off x="9880086" y="3831771"/>
              <a:ext cx="528349" cy="461665"/>
            </a:xfrm>
            <a:prstGeom prst="rect">
              <a:avLst/>
            </a:prstGeom>
          </p:spPr>
          <p:txBody>
            <a:bodyPr wrap="none">
              <a:spAutoFit/>
            </a:bodyPr>
            <a:lstStyle/>
            <a:p>
              <a:r>
                <a:rPr lang="en-US" sz="2400" dirty="0">
                  <a:sym typeface="Symbol" panose="05050102010706020507" pitchFamily="18" charset="2"/>
                </a:rPr>
                <a:t></a:t>
              </a:r>
              <a:endParaRPr lang="uk-UA" sz="2400" dirty="0"/>
            </a:p>
          </p:txBody>
        </p:sp>
        <p:sp>
          <p:nvSpPr>
            <p:cNvPr id="74" name="Прямоугольник 73"/>
            <p:cNvSpPr/>
            <p:nvPr/>
          </p:nvSpPr>
          <p:spPr>
            <a:xfrm>
              <a:off x="6712935" y="2778847"/>
              <a:ext cx="590372" cy="707886"/>
            </a:xfrm>
            <a:prstGeom prst="rect">
              <a:avLst/>
            </a:prstGeom>
          </p:spPr>
          <p:txBody>
            <a:bodyPr wrap="square">
              <a:spAutoFit/>
            </a:bodyPr>
            <a:lstStyle/>
            <a:p>
              <a:r>
                <a:rPr lang="en-US" sz="2400" dirty="0" smtClean="0">
                  <a:sym typeface="Symbol" panose="05050102010706020507" pitchFamily="18" charset="2"/>
                </a:rPr>
                <a:t></a:t>
              </a:r>
              <a:r>
                <a:rPr lang="en-US" sz="2400" baseline="-25000" dirty="0" smtClean="0">
                  <a:sym typeface="Symbol" panose="05050102010706020507" pitchFamily="18" charset="2"/>
                </a:rPr>
                <a:t>r</a:t>
              </a:r>
              <a:endParaRPr lang="uk-UA" sz="2400" baseline="-25000" dirty="0"/>
            </a:p>
          </p:txBody>
        </p:sp>
        <p:grpSp>
          <p:nvGrpSpPr>
            <p:cNvPr id="13" name="Группа 15"/>
            <p:cNvGrpSpPr/>
            <p:nvPr/>
          </p:nvGrpSpPr>
          <p:grpSpPr>
            <a:xfrm>
              <a:off x="8173496" y="2676759"/>
              <a:ext cx="982993" cy="1592163"/>
              <a:chOff x="8163954" y="2743610"/>
              <a:chExt cx="982993" cy="1592163"/>
            </a:xfrm>
          </p:grpSpPr>
          <p:sp>
            <p:nvSpPr>
              <p:cNvPr id="66" name="TextBox 65"/>
              <p:cNvSpPr txBox="1"/>
              <p:nvPr/>
            </p:nvSpPr>
            <p:spPr>
              <a:xfrm>
                <a:off x="8392397" y="2867383"/>
                <a:ext cx="748677" cy="646331"/>
              </a:xfrm>
              <a:prstGeom prst="rect">
                <a:avLst/>
              </a:prstGeom>
              <a:noFill/>
              <a:ln>
                <a:solidFill>
                  <a:schemeClr val="tx1"/>
                </a:solidFill>
              </a:ln>
            </p:spPr>
            <p:txBody>
              <a:bodyPr wrap="square" rtlCol="0">
                <a:spAutoFit/>
              </a:bodyPr>
              <a:lstStyle/>
              <a:p>
                <a:pPr algn="ctr"/>
                <a:r>
                  <a:rPr lang="en-US" dirty="0" smtClean="0"/>
                  <a:t>MT1</a:t>
                </a:r>
                <a:endParaRPr lang="uk-UA" dirty="0"/>
              </a:p>
            </p:txBody>
          </p:sp>
          <p:sp>
            <p:nvSpPr>
              <p:cNvPr id="75" name="TextBox 74"/>
              <p:cNvSpPr txBox="1"/>
              <p:nvPr/>
            </p:nvSpPr>
            <p:spPr>
              <a:xfrm>
                <a:off x="8388714" y="3291888"/>
                <a:ext cx="748677" cy="646331"/>
              </a:xfrm>
              <a:prstGeom prst="rect">
                <a:avLst/>
              </a:prstGeom>
              <a:noFill/>
              <a:ln>
                <a:solidFill>
                  <a:schemeClr val="tx1"/>
                </a:solidFill>
              </a:ln>
            </p:spPr>
            <p:txBody>
              <a:bodyPr wrap="square" rtlCol="0">
                <a:spAutoFit/>
              </a:bodyPr>
              <a:lstStyle/>
              <a:p>
                <a:pPr algn="ctr"/>
                <a:r>
                  <a:rPr lang="en-US" dirty="0" smtClean="0"/>
                  <a:t>MT2</a:t>
                </a:r>
                <a:endParaRPr lang="uk-UA" dirty="0"/>
              </a:p>
            </p:txBody>
          </p:sp>
          <p:sp>
            <p:nvSpPr>
              <p:cNvPr id="85" name="TextBox 84"/>
              <p:cNvSpPr txBox="1"/>
              <p:nvPr/>
            </p:nvSpPr>
            <p:spPr>
              <a:xfrm>
                <a:off x="8398270" y="3689442"/>
                <a:ext cx="748677" cy="646331"/>
              </a:xfrm>
              <a:prstGeom prst="rect">
                <a:avLst/>
              </a:prstGeom>
              <a:noFill/>
              <a:ln>
                <a:solidFill>
                  <a:schemeClr val="tx1"/>
                </a:solidFill>
              </a:ln>
            </p:spPr>
            <p:txBody>
              <a:bodyPr wrap="square" rtlCol="0">
                <a:spAutoFit/>
              </a:bodyPr>
              <a:lstStyle/>
              <a:p>
                <a:pPr algn="ctr"/>
                <a:r>
                  <a:rPr lang="en-US" dirty="0" smtClean="0"/>
                  <a:t>MT3</a:t>
                </a:r>
                <a:endParaRPr lang="uk-UA" dirty="0"/>
              </a:p>
            </p:txBody>
          </p:sp>
          <p:sp>
            <p:nvSpPr>
              <p:cNvPr id="6" name="Левая фигурная скобка 5"/>
              <p:cNvSpPr/>
              <p:nvPr/>
            </p:nvSpPr>
            <p:spPr>
              <a:xfrm>
                <a:off x="8163954" y="2743610"/>
                <a:ext cx="283383" cy="1435821"/>
              </a:xfrm>
              <a:prstGeom prst="leftBrace">
                <a:avLst>
                  <a:gd name="adj1" fmla="val 8333"/>
                  <a:gd name="adj2" fmla="val 4716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uk-UA"/>
              </a:p>
            </p:txBody>
          </p:sp>
        </p:grpSp>
      </p:grpSp>
      <p:grpSp>
        <p:nvGrpSpPr>
          <p:cNvPr id="14" name="Группа 17"/>
          <p:cNvGrpSpPr/>
          <p:nvPr/>
        </p:nvGrpSpPr>
        <p:grpSpPr>
          <a:xfrm>
            <a:off x="5896328" y="4416089"/>
            <a:ext cx="2865756" cy="1793155"/>
            <a:chOff x="5765093" y="2725505"/>
            <a:chExt cx="3821008" cy="1793155"/>
          </a:xfrm>
        </p:grpSpPr>
        <p:sp>
          <p:nvSpPr>
            <p:cNvPr id="93" name="TextBox 92"/>
            <p:cNvSpPr txBox="1"/>
            <p:nvPr/>
          </p:nvSpPr>
          <p:spPr>
            <a:xfrm>
              <a:off x="7906893" y="3210379"/>
              <a:ext cx="620427" cy="646331"/>
            </a:xfrm>
            <a:prstGeom prst="rect">
              <a:avLst/>
            </a:prstGeom>
            <a:noFill/>
            <a:ln>
              <a:solidFill>
                <a:schemeClr val="tx1"/>
              </a:solidFill>
            </a:ln>
          </p:spPr>
          <p:txBody>
            <a:bodyPr wrap="square" rtlCol="0">
              <a:spAutoFit/>
            </a:bodyPr>
            <a:lstStyle/>
            <a:p>
              <a:r>
                <a:rPr lang="en-US" dirty="0" smtClean="0"/>
                <a:t>MT</a:t>
              </a:r>
              <a:endParaRPr lang="uk-UA" dirty="0"/>
            </a:p>
          </p:txBody>
        </p:sp>
        <p:sp>
          <p:nvSpPr>
            <p:cNvPr id="95" name="Стрелка вправо 94"/>
            <p:cNvSpPr/>
            <p:nvPr/>
          </p:nvSpPr>
          <p:spPr>
            <a:xfrm>
              <a:off x="8527637" y="3301703"/>
              <a:ext cx="1058464" cy="21341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6" name="Стрелка углом вверх 95"/>
            <p:cNvSpPr/>
            <p:nvPr/>
          </p:nvSpPr>
          <p:spPr>
            <a:xfrm rot="16200000" flipH="1">
              <a:off x="8037852" y="3556518"/>
              <a:ext cx="1056242" cy="868042"/>
            </a:xfrm>
            <a:prstGeom prst="bentUpArrow">
              <a:avLst>
                <a:gd name="adj1" fmla="val 12993"/>
                <a:gd name="adj2" fmla="val 13259"/>
                <a:gd name="adj3" fmla="val 2090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97" name="Стрелка углом вверх 96"/>
            <p:cNvSpPr/>
            <p:nvPr/>
          </p:nvSpPr>
          <p:spPr>
            <a:xfrm flipH="1">
              <a:off x="6891448" y="4064550"/>
              <a:ext cx="1232884" cy="391229"/>
            </a:xfrm>
            <a:prstGeom prst="bentUpArrow">
              <a:avLst>
                <a:gd name="adj1" fmla="val 24623"/>
                <a:gd name="adj2" fmla="val 25063"/>
                <a:gd name="adj3" fmla="val 334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98" name="Стрелка вправо 97"/>
            <p:cNvSpPr/>
            <p:nvPr/>
          </p:nvSpPr>
          <p:spPr>
            <a:xfrm>
              <a:off x="5935634" y="3329654"/>
              <a:ext cx="388220" cy="14855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99" name="Дуга 98"/>
            <p:cNvSpPr/>
            <p:nvPr/>
          </p:nvSpPr>
          <p:spPr>
            <a:xfrm flipV="1">
              <a:off x="8980054" y="3113891"/>
              <a:ext cx="435055" cy="576507"/>
            </a:xfrm>
            <a:prstGeom prst="arc">
              <a:avLst>
                <a:gd name="adj1" fmla="val 13833688"/>
                <a:gd name="adj2" fmla="val 6012346"/>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100" name="Прямоугольник 99"/>
            <p:cNvSpPr/>
            <p:nvPr/>
          </p:nvSpPr>
          <p:spPr>
            <a:xfrm>
              <a:off x="9056869" y="3585864"/>
              <a:ext cx="528349" cy="461665"/>
            </a:xfrm>
            <a:prstGeom prst="rect">
              <a:avLst/>
            </a:prstGeom>
          </p:spPr>
          <p:txBody>
            <a:bodyPr wrap="none">
              <a:spAutoFit/>
            </a:bodyPr>
            <a:lstStyle/>
            <a:p>
              <a:r>
                <a:rPr lang="en-US" sz="2400" dirty="0">
                  <a:sym typeface="Symbol" panose="05050102010706020507" pitchFamily="18" charset="2"/>
                </a:rPr>
                <a:t></a:t>
              </a:r>
              <a:endParaRPr lang="uk-UA" sz="2400" dirty="0"/>
            </a:p>
          </p:txBody>
        </p:sp>
        <p:sp>
          <p:nvSpPr>
            <p:cNvPr id="101" name="Прямоугольник 100"/>
            <p:cNvSpPr/>
            <p:nvPr/>
          </p:nvSpPr>
          <p:spPr>
            <a:xfrm>
              <a:off x="5765093" y="2844108"/>
              <a:ext cx="590372" cy="707886"/>
            </a:xfrm>
            <a:prstGeom prst="rect">
              <a:avLst/>
            </a:prstGeom>
          </p:spPr>
          <p:txBody>
            <a:bodyPr wrap="square">
              <a:spAutoFit/>
            </a:bodyPr>
            <a:lstStyle/>
            <a:p>
              <a:r>
                <a:rPr lang="en-US" sz="2400" dirty="0" smtClean="0">
                  <a:sym typeface="Symbol" panose="05050102010706020507" pitchFamily="18" charset="2"/>
                </a:rPr>
                <a:t></a:t>
              </a:r>
              <a:r>
                <a:rPr lang="en-US" sz="2400" baseline="-25000" dirty="0" smtClean="0">
                  <a:sym typeface="Symbol" panose="05050102010706020507" pitchFamily="18" charset="2"/>
                </a:rPr>
                <a:t>r</a:t>
              </a:r>
              <a:endParaRPr lang="uk-UA" sz="2400" baseline="-25000" dirty="0"/>
            </a:p>
          </p:txBody>
        </p:sp>
        <p:grpSp>
          <p:nvGrpSpPr>
            <p:cNvPr id="15" name="Группа 110"/>
            <p:cNvGrpSpPr/>
            <p:nvPr/>
          </p:nvGrpSpPr>
          <p:grpSpPr>
            <a:xfrm>
              <a:off x="6385654" y="2725505"/>
              <a:ext cx="982993" cy="1435821"/>
              <a:chOff x="8163954" y="2743610"/>
              <a:chExt cx="982993" cy="1435821"/>
            </a:xfrm>
          </p:grpSpPr>
          <p:sp>
            <p:nvSpPr>
              <p:cNvPr id="125" name="TextBox 124"/>
              <p:cNvSpPr txBox="1"/>
              <p:nvPr/>
            </p:nvSpPr>
            <p:spPr>
              <a:xfrm>
                <a:off x="8392397" y="2867383"/>
                <a:ext cx="748677" cy="369332"/>
              </a:xfrm>
              <a:prstGeom prst="rect">
                <a:avLst/>
              </a:prstGeom>
              <a:noFill/>
              <a:ln>
                <a:solidFill>
                  <a:schemeClr val="tx1"/>
                </a:solidFill>
              </a:ln>
            </p:spPr>
            <p:txBody>
              <a:bodyPr wrap="square" rtlCol="0">
                <a:spAutoFit/>
              </a:bodyPr>
              <a:lstStyle/>
              <a:p>
                <a:pPr algn="ctr"/>
                <a:r>
                  <a:rPr lang="en-US" dirty="0" smtClean="0"/>
                  <a:t>ED1</a:t>
                </a:r>
                <a:endParaRPr lang="uk-UA" dirty="0"/>
              </a:p>
            </p:txBody>
          </p:sp>
          <p:sp>
            <p:nvSpPr>
              <p:cNvPr id="126" name="TextBox 125"/>
              <p:cNvSpPr txBox="1"/>
              <p:nvPr/>
            </p:nvSpPr>
            <p:spPr>
              <a:xfrm>
                <a:off x="8388714" y="3291888"/>
                <a:ext cx="748677" cy="369332"/>
              </a:xfrm>
              <a:prstGeom prst="rect">
                <a:avLst/>
              </a:prstGeom>
              <a:noFill/>
              <a:ln>
                <a:solidFill>
                  <a:schemeClr val="tx1"/>
                </a:solidFill>
              </a:ln>
            </p:spPr>
            <p:txBody>
              <a:bodyPr wrap="square" rtlCol="0">
                <a:spAutoFit/>
              </a:bodyPr>
              <a:lstStyle/>
              <a:p>
                <a:pPr algn="ctr"/>
                <a:r>
                  <a:rPr lang="en-US" dirty="0" smtClean="0"/>
                  <a:t>ED2</a:t>
                </a:r>
                <a:endParaRPr lang="uk-UA" dirty="0"/>
              </a:p>
            </p:txBody>
          </p:sp>
          <p:sp>
            <p:nvSpPr>
              <p:cNvPr id="127" name="TextBox 126"/>
              <p:cNvSpPr txBox="1"/>
              <p:nvPr/>
            </p:nvSpPr>
            <p:spPr>
              <a:xfrm>
                <a:off x="8398270" y="3689442"/>
                <a:ext cx="748677" cy="369332"/>
              </a:xfrm>
              <a:prstGeom prst="rect">
                <a:avLst/>
              </a:prstGeom>
              <a:noFill/>
              <a:ln>
                <a:solidFill>
                  <a:schemeClr val="tx1"/>
                </a:solidFill>
              </a:ln>
            </p:spPr>
            <p:txBody>
              <a:bodyPr wrap="square" rtlCol="0">
                <a:spAutoFit/>
              </a:bodyPr>
              <a:lstStyle/>
              <a:p>
                <a:pPr algn="ctr"/>
                <a:r>
                  <a:rPr lang="en-US" dirty="0" smtClean="0"/>
                  <a:t>ED3</a:t>
                </a:r>
                <a:endParaRPr lang="uk-UA" dirty="0"/>
              </a:p>
            </p:txBody>
          </p:sp>
          <p:sp>
            <p:nvSpPr>
              <p:cNvPr id="128" name="Левая фигурная скобка 127"/>
              <p:cNvSpPr/>
              <p:nvPr/>
            </p:nvSpPr>
            <p:spPr>
              <a:xfrm>
                <a:off x="8163954" y="2743610"/>
                <a:ext cx="283383" cy="1435821"/>
              </a:xfrm>
              <a:prstGeom prst="leftBrace">
                <a:avLst>
                  <a:gd name="adj1" fmla="val 8333"/>
                  <a:gd name="adj2" fmla="val 4716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uk-UA"/>
              </a:p>
            </p:txBody>
          </p:sp>
        </p:grpSp>
        <p:sp>
          <p:nvSpPr>
            <p:cNvPr id="129" name="Левая фигурная скобка 128"/>
            <p:cNvSpPr/>
            <p:nvPr/>
          </p:nvSpPr>
          <p:spPr>
            <a:xfrm flipH="1">
              <a:off x="7315186" y="2740838"/>
              <a:ext cx="283383" cy="1435821"/>
            </a:xfrm>
            <a:prstGeom prst="leftBrace">
              <a:avLst>
                <a:gd name="adj1" fmla="val 8333"/>
                <a:gd name="adj2" fmla="val 4716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uk-UA"/>
            </a:p>
          </p:txBody>
        </p:sp>
        <p:sp>
          <p:nvSpPr>
            <p:cNvPr id="94" name="Стрелка вправо 93"/>
            <p:cNvSpPr/>
            <p:nvPr/>
          </p:nvSpPr>
          <p:spPr>
            <a:xfrm>
              <a:off x="7539644" y="3326882"/>
              <a:ext cx="354594" cy="17257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grpSp>
    </p:spTree>
    <p:extLst>
      <p:ext uri="{BB962C8B-B14F-4D97-AF65-F5344CB8AC3E}">
        <p14:creationId xmlns="" xmlns:p14="http://schemas.microsoft.com/office/powerpoint/2010/main" val="1085602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9012" y="165101"/>
            <a:ext cx="4483009" cy="936992"/>
          </a:xfrm>
        </p:spPr>
        <p:txBody>
          <a:bodyPr>
            <a:normAutofit fontScale="90000"/>
          </a:bodyPr>
          <a:lstStyle/>
          <a:p>
            <a:r>
              <a:rPr lang="ru-RU" dirty="0" err="1"/>
              <a:t>Basic</a:t>
            </a:r>
            <a:r>
              <a:rPr lang="ru-RU" dirty="0"/>
              <a:t> </a:t>
            </a:r>
            <a:r>
              <a:rPr lang="ru-RU" dirty="0" err="1"/>
              <a:t>concepts</a:t>
            </a:r>
            <a:r>
              <a:rPr lang="ru-RU" dirty="0"/>
              <a:t> </a:t>
            </a:r>
            <a:r>
              <a:rPr lang="ru-RU" dirty="0" err="1"/>
              <a:t>and</a:t>
            </a:r>
            <a:r>
              <a:rPr lang="ru-RU" dirty="0"/>
              <a:t> </a:t>
            </a:r>
            <a:r>
              <a:rPr lang="ru-RU" dirty="0" err="1"/>
              <a:t>determinations</a:t>
            </a:r>
            <a:endParaRPr lang="ru-RU" dirty="0"/>
          </a:p>
        </p:txBody>
      </p:sp>
      <p:sp>
        <p:nvSpPr>
          <p:cNvPr id="5" name="Заголовок 1"/>
          <p:cNvSpPr txBox="1">
            <a:spLocks/>
          </p:cNvSpPr>
          <p:nvPr/>
        </p:nvSpPr>
        <p:spPr>
          <a:xfrm>
            <a:off x="363312" y="682824"/>
            <a:ext cx="4483009" cy="243761"/>
          </a:xfrm>
          <a:prstGeom prst="rect">
            <a:avLst/>
          </a:prstGeom>
        </p:spPr>
        <p:txBody>
          <a:bodyPr anchor="b"/>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endParaRPr lang="ru-RU" dirty="0"/>
          </a:p>
        </p:txBody>
      </p:sp>
      <p:sp>
        <p:nvSpPr>
          <p:cNvPr id="6" name="Текст 3"/>
          <p:cNvSpPr txBox="1">
            <a:spLocks/>
          </p:cNvSpPr>
          <p:nvPr/>
        </p:nvSpPr>
        <p:spPr>
          <a:xfrm>
            <a:off x="500471" y="3386650"/>
            <a:ext cx="4483009" cy="2554411"/>
          </a:xfrm>
          <a:prstGeom prst="rect">
            <a:avLst/>
          </a:prstGeom>
        </p:spPr>
        <p:txBody>
          <a:bodyPr/>
          <a:lstStyle>
            <a:lvl1pPr marL="514350" indent="-514350" algn="l" defTabSz="914400" rtl="0" eaLnBrk="1" latinLnBrk="0" hangingPunct="1">
              <a:lnSpc>
                <a:spcPct val="90000"/>
              </a:lnSpc>
              <a:spcBef>
                <a:spcPts val="1000"/>
              </a:spcBef>
              <a:buFont typeface="+mj-lt"/>
              <a:buAutoNum type="arabicPeriod"/>
              <a:defRPr sz="2800" kern="1200" baseline="0">
                <a:solidFill>
                  <a:schemeClr val="tx1"/>
                </a:solidFill>
                <a:latin typeface="+mn-lt"/>
                <a:ea typeface="+mn-ea"/>
                <a:cs typeface="+mn-cs"/>
              </a:defRPr>
            </a:lvl1pPr>
            <a:lvl2pPr marL="914400" indent="-457200" algn="l" defTabSz="914400" rtl="0" eaLnBrk="1" latinLnBrk="0" hangingPunct="1">
              <a:lnSpc>
                <a:spcPct val="90000"/>
              </a:lnSpc>
              <a:spcBef>
                <a:spcPts val="500"/>
              </a:spcBef>
              <a:buFont typeface="+mj-lt"/>
              <a:buAutoNum type="arabicPeriod"/>
              <a:defRPr sz="2400" kern="1200">
                <a:solidFill>
                  <a:schemeClr val="tx1"/>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eriod"/>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mj-lt"/>
              <a:buAutoNum type="arabicPeriod"/>
              <a:defRPr sz="18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Font typeface="+mj-lt"/>
              <a:buAutoNum type="arabicPeriod"/>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smtClean="0"/>
              <a:t>Basic directions of electric drive development</a:t>
            </a:r>
            <a:endParaRPr lang="ru-RU" sz="3600" dirty="0" smtClean="0"/>
          </a:p>
          <a:p>
            <a:endParaRPr lang="ru-RU" sz="3600" dirty="0"/>
          </a:p>
        </p:txBody>
      </p:sp>
    </p:spTree>
    <p:extLst>
      <p:ext uri="{BB962C8B-B14F-4D97-AF65-F5344CB8AC3E}">
        <p14:creationId xmlns="" xmlns:p14="http://schemas.microsoft.com/office/powerpoint/2010/main" val="2533497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32007" y="91494"/>
            <a:ext cx="8862995" cy="555488"/>
          </a:xfrm>
          <a:solidFill>
            <a:schemeClr val="bg1">
              <a:lumMod val="85000"/>
            </a:schemeClr>
          </a:solidFill>
        </p:spPr>
        <p:txBody>
          <a:bodyPr/>
          <a:lstStyle/>
          <a:p>
            <a:r>
              <a:rPr lang="en-US" dirty="0"/>
              <a:t>Basic directions of electric drive development</a:t>
            </a:r>
            <a:endParaRPr lang="ru-RU" dirty="0"/>
          </a:p>
          <a:p>
            <a:endParaRPr lang="uk-UA" dirty="0"/>
          </a:p>
        </p:txBody>
      </p:sp>
      <p:sp>
        <p:nvSpPr>
          <p:cNvPr id="3" name="Текст 2"/>
          <p:cNvSpPr>
            <a:spLocks noGrp="1"/>
          </p:cNvSpPr>
          <p:nvPr>
            <p:ph type="body" sz="quarter" idx="11"/>
          </p:nvPr>
        </p:nvSpPr>
        <p:spPr/>
        <p:txBody>
          <a:bodyPr/>
          <a:lstStyle/>
          <a:p>
            <a:endParaRPr lang="uk-UA"/>
          </a:p>
        </p:txBody>
      </p:sp>
      <p:sp>
        <p:nvSpPr>
          <p:cNvPr id="62" name="Прямоугольник 61"/>
          <p:cNvSpPr/>
          <p:nvPr/>
        </p:nvSpPr>
        <p:spPr>
          <a:xfrm>
            <a:off x="480951" y="826739"/>
            <a:ext cx="8309758" cy="6032421"/>
          </a:xfrm>
          <a:prstGeom prst="rect">
            <a:avLst/>
          </a:prstGeom>
        </p:spPr>
        <p:txBody>
          <a:bodyPr wrap="square">
            <a:spAutoFit/>
          </a:bodyPr>
          <a:lstStyle/>
          <a:p>
            <a:pPr marL="285750" lvl="0" indent="-285750">
              <a:spcAft>
                <a:spcPts val="1200"/>
              </a:spcAft>
              <a:buFont typeface="Wingdings" pitchFamily="2" charset="2"/>
              <a:buChar char="q"/>
            </a:pPr>
            <a:r>
              <a:rPr lang="en-US" dirty="0" smtClean="0"/>
              <a:t>Expansion </a:t>
            </a:r>
            <a:r>
              <a:rPr lang="en-US" dirty="0"/>
              <a:t>of  automated drives, mainly frequency controlled drives of alternating current with a usage of the fully controlled semiconductor devices</a:t>
            </a:r>
            <a:endParaRPr lang="ru-RU" dirty="0"/>
          </a:p>
          <a:p>
            <a:pPr marL="285750" lvl="0" indent="-285750">
              <a:spcAft>
                <a:spcPts val="1200"/>
              </a:spcAft>
              <a:buFont typeface="Wingdings" pitchFamily="2" charset="2"/>
              <a:buChar char="q"/>
            </a:pPr>
            <a:r>
              <a:rPr lang="en-US" dirty="0"/>
              <a:t>Increase of requirements to accuracy indexes of dynamic and static modes of operations</a:t>
            </a:r>
            <a:endParaRPr lang="ru-RU" dirty="0"/>
          </a:p>
          <a:p>
            <a:pPr marL="285750" lvl="0" indent="-285750">
              <a:spcAft>
                <a:spcPts val="1200"/>
              </a:spcAft>
              <a:buFont typeface="Wingdings" pitchFamily="2" charset="2"/>
              <a:buChar char="q"/>
            </a:pPr>
            <a:r>
              <a:rPr lang="en-US" dirty="0"/>
              <a:t>Expansion and complication of electric drives functions</a:t>
            </a:r>
            <a:endParaRPr lang="ru-RU" dirty="0"/>
          </a:p>
          <a:p>
            <a:pPr marL="285750" lvl="0" indent="-285750">
              <a:spcAft>
                <a:spcPts val="1200"/>
              </a:spcAft>
              <a:buFont typeface="Wingdings" pitchFamily="2" charset="2"/>
              <a:buChar char="q"/>
            </a:pPr>
            <a:r>
              <a:rPr lang="en-US" dirty="0"/>
              <a:t>E</a:t>
            </a:r>
            <a:r>
              <a:rPr lang="en-US" dirty="0" smtClean="0"/>
              <a:t>xpansion </a:t>
            </a:r>
            <a:r>
              <a:rPr lang="en-US" dirty="0"/>
              <a:t>of functional possibilities of an electric drive in different production operations and technological processes by application of the numerical control systems and microprocessor devices</a:t>
            </a:r>
            <a:endParaRPr lang="ru-RU" dirty="0"/>
          </a:p>
          <a:p>
            <a:pPr marL="285750" lvl="0" indent="-285750">
              <a:spcAft>
                <a:spcPts val="1200"/>
              </a:spcAft>
              <a:buFont typeface="Wingdings" pitchFamily="2" charset="2"/>
              <a:buChar char="q"/>
            </a:pPr>
            <a:r>
              <a:rPr lang="en-US" dirty="0"/>
              <a:t>Standardization of an element base and creation of a complete electric drive for  requirements satisfying of a wide class of production mechanisms</a:t>
            </a:r>
            <a:endParaRPr lang="ru-RU" dirty="0"/>
          </a:p>
          <a:p>
            <a:pPr marL="285750" lvl="0" indent="-285750">
              <a:spcAft>
                <a:spcPts val="1200"/>
              </a:spcAft>
              <a:buFont typeface="Wingdings" pitchFamily="2" charset="2"/>
              <a:buChar char="q"/>
            </a:pPr>
            <a:r>
              <a:rPr lang="en-US" dirty="0"/>
              <a:t>Expansion of power ratings to ten of thousands of kilowatts and considerable variety of their design</a:t>
            </a:r>
            <a:endParaRPr lang="ru-RU" dirty="0"/>
          </a:p>
          <a:p>
            <a:pPr marL="285750" lvl="0" indent="-285750">
              <a:spcAft>
                <a:spcPts val="1200"/>
              </a:spcAft>
              <a:buFont typeface="Wingdings" pitchFamily="2" charset="2"/>
              <a:buChar char="q"/>
            </a:pPr>
            <a:r>
              <a:rPr lang="en-US" dirty="0"/>
              <a:t>Creation of powerful gearless drives of ball and </a:t>
            </a:r>
            <a:r>
              <a:rPr lang="en-US" dirty="0" err="1"/>
              <a:t>autogenous</a:t>
            </a:r>
            <a:r>
              <a:rPr lang="en-US" dirty="0"/>
              <a:t> mills, mine winder, basic mechanisms of excavators and other mechanisms</a:t>
            </a:r>
            <a:endParaRPr lang="ru-RU" dirty="0"/>
          </a:p>
          <a:p>
            <a:pPr marL="285750" lvl="0" indent="-285750">
              <a:spcAft>
                <a:spcPts val="1200"/>
              </a:spcAft>
              <a:buFont typeface="Wingdings" pitchFamily="2" charset="2"/>
              <a:buChar char="q"/>
            </a:pPr>
            <a:r>
              <a:rPr lang="en-US" dirty="0"/>
              <a:t>Increase efficiency and power factor of all electric drive types</a:t>
            </a:r>
            <a:endParaRPr lang="ru-RU" dirty="0"/>
          </a:p>
          <a:p>
            <a:pPr marL="285750" lvl="0" indent="-285750">
              <a:spcAft>
                <a:spcPts val="1200"/>
              </a:spcAft>
              <a:buFont typeface="Wingdings" pitchFamily="2" charset="2"/>
              <a:buChar char="q"/>
            </a:pPr>
            <a:r>
              <a:rPr lang="en-US" dirty="0"/>
              <a:t>Usage of grouped electric drive systems with a common supply for flexible control of electric power streams, energy storage, reactive power compensation etc.</a:t>
            </a:r>
            <a:endParaRPr lang="ru-RU" dirty="0"/>
          </a:p>
        </p:txBody>
      </p:sp>
    </p:spTree>
    <p:extLst>
      <p:ext uri="{BB962C8B-B14F-4D97-AF65-F5344CB8AC3E}">
        <p14:creationId xmlns="" xmlns:p14="http://schemas.microsoft.com/office/powerpoint/2010/main" val="853990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685800" y="639763"/>
            <a:ext cx="6781800" cy="579437"/>
          </a:xfrm>
          <a:prstGeom prst="rect">
            <a:avLst/>
          </a:prstGeom>
          <a:noFill/>
          <a:ln w="9525">
            <a:noFill/>
            <a:miter lim="800000"/>
            <a:headEnd/>
            <a:tailEnd/>
          </a:ln>
          <a:effectLst/>
        </p:spPr>
        <p:txBody>
          <a:bodyPr>
            <a:spAutoFit/>
          </a:bodyPr>
          <a:lstStyle/>
          <a:p>
            <a:pPr>
              <a:spcBef>
                <a:spcPct val="50000"/>
              </a:spcBef>
              <a:defRPr/>
            </a:pPr>
            <a:r>
              <a:rPr lang="en-US" sz="3200" b="1" dirty="0">
                <a:solidFill>
                  <a:srgbClr val="CCFF33"/>
                </a:solidFill>
                <a:effectLst>
                  <a:outerShdw blurRad="38100" dist="38100" dir="2700000" algn="tl">
                    <a:srgbClr val="000000"/>
                  </a:outerShdw>
                </a:effectLst>
              </a:rPr>
              <a:t>AC DRIVES</a:t>
            </a:r>
          </a:p>
        </p:txBody>
      </p:sp>
      <p:sp>
        <p:nvSpPr>
          <p:cNvPr id="2053" name="Text Box 5"/>
          <p:cNvSpPr txBox="1">
            <a:spLocks noChangeArrowheads="1"/>
          </p:cNvSpPr>
          <p:nvPr/>
        </p:nvSpPr>
        <p:spPr bwMode="auto">
          <a:xfrm>
            <a:off x="609600" y="2971800"/>
            <a:ext cx="7848600" cy="1400175"/>
          </a:xfrm>
          <a:prstGeom prst="rect">
            <a:avLst/>
          </a:prstGeom>
          <a:noFill/>
          <a:ln w="9525">
            <a:noFill/>
            <a:miter lim="800000"/>
            <a:headEnd/>
            <a:tailEnd/>
          </a:ln>
          <a:effectLst/>
        </p:spPr>
        <p:txBody>
          <a:bodyPr>
            <a:spAutoFit/>
          </a:bodyPr>
          <a:lstStyle/>
          <a:p>
            <a:pPr>
              <a:lnSpc>
                <a:spcPct val="70000"/>
              </a:lnSpc>
              <a:spcBef>
                <a:spcPct val="50000"/>
              </a:spcBef>
              <a:defRPr/>
            </a:pPr>
            <a:r>
              <a:rPr lang="en-US" sz="2000" dirty="0">
                <a:solidFill>
                  <a:schemeClr val="hlink"/>
                </a:solidFill>
                <a:effectLst>
                  <a:outerShdw blurRad="38100" dist="38100" dir="2700000" algn="tl">
                    <a:srgbClr val="000000"/>
                  </a:outerShdw>
                </a:effectLst>
              </a:rPr>
              <a:t>The AC motor have a number of advantages :</a:t>
            </a:r>
          </a:p>
          <a:p>
            <a:pPr>
              <a:lnSpc>
                <a:spcPct val="70000"/>
              </a:lnSpc>
              <a:spcBef>
                <a:spcPct val="50000"/>
              </a:spcBef>
              <a:buFontTx/>
              <a:buChar char="•"/>
              <a:defRPr/>
            </a:pPr>
            <a:r>
              <a:rPr lang="en-US" sz="2000" dirty="0"/>
              <a:t>     </a:t>
            </a:r>
            <a:r>
              <a:rPr lang="en-US" sz="2000" b="1" dirty="0">
                <a:solidFill>
                  <a:srgbClr val="9966FF"/>
                </a:solidFill>
                <a:effectLst>
                  <a:outerShdw blurRad="38100" dist="38100" dir="2700000" algn="tl">
                    <a:srgbClr val="000000"/>
                  </a:outerShdw>
                </a:effectLst>
              </a:rPr>
              <a:t>Lightweight (20% to 40% lighter than equivalent DC motor)</a:t>
            </a:r>
          </a:p>
          <a:p>
            <a:pPr>
              <a:lnSpc>
                <a:spcPct val="70000"/>
              </a:lnSpc>
              <a:spcBef>
                <a:spcPct val="50000"/>
              </a:spcBef>
              <a:buFontTx/>
              <a:buChar char="•"/>
              <a:defRPr/>
            </a:pPr>
            <a:r>
              <a:rPr lang="en-US" sz="2000" b="1" dirty="0">
                <a:solidFill>
                  <a:srgbClr val="9966FF"/>
                </a:solidFill>
                <a:effectLst>
                  <a:outerShdw blurRad="38100" dist="38100" dir="2700000" algn="tl">
                    <a:srgbClr val="000000"/>
                  </a:outerShdw>
                </a:effectLst>
              </a:rPr>
              <a:t>     Inexpensive</a:t>
            </a:r>
          </a:p>
          <a:p>
            <a:pPr>
              <a:lnSpc>
                <a:spcPct val="70000"/>
              </a:lnSpc>
              <a:spcBef>
                <a:spcPct val="50000"/>
              </a:spcBef>
              <a:buFontTx/>
              <a:buChar char="•"/>
              <a:defRPr/>
            </a:pPr>
            <a:r>
              <a:rPr lang="en-US" sz="2000" b="1" dirty="0">
                <a:solidFill>
                  <a:srgbClr val="9966FF"/>
                </a:solidFill>
                <a:effectLst>
                  <a:outerShdw blurRad="38100" dist="38100" dir="2700000" algn="tl">
                    <a:srgbClr val="000000"/>
                  </a:outerShdw>
                </a:effectLst>
              </a:rPr>
              <a:t>     Low maintenance</a:t>
            </a:r>
          </a:p>
        </p:txBody>
      </p:sp>
      <p:sp>
        <p:nvSpPr>
          <p:cNvPr id="2054" name="Text Box 6"/>
          <p:cNvSpPr txBox="1">
            <a:spLocks noChangeArrowheads="1"/>
          </p:cNvSpPr>
          <p:nvPr/>
        </p:nvSpPr>
        <p:spPr bwMode="auto">
          <a:xfrm>
            <a:off x="609600" y="4648200"/>
            <a:ext cx="7924800" cy="581025"/>
          </a:xfrm>
          <a:prstGeom prst="rect">
            <a:avLst/>
          </a:prstGeom>
          <a:noFill/>
          <a:ln w="9525">
            <a:noFill/>
            <a:miter lim="800000"/>
            <a:headEnd/>
            <a:tailEnd/>
          </a:ln>
          <a:effectLst/>
        </p:spPr>
        <p:txBody>
          <a:bodyPr>
            <a:spAutoFit/>
          </a:bodyPr>
          <a:lstStyle/>
          <a:p>
            <a:pPr>
              <a:lnSpc>
                <a:spcPct val="55000"/>
              </a:lnSpc>
              <a:spcBef>
                <a:spcPct val="50000"/>
              </a:spcBef>
              <a:defRPr/>
            </a:pPr>
            <a:r>
              <a:rPr lang="en-US" sz="2000" b="1" dirty="0">
                <a:solidFill>
                  <a:srgbClr val="CC0000"/>
                </a:solidFill>
                <a:effectLst>
                  <a:outerShdw blurRad="38100" dist="38100" dir="2700000" algn="tl">
                    <a:srgbClr val="000000"/>
                  </a:outerShdw>
                </a:effectLst>
                <a:latin typeface="Arial Rounded MT Bold" pitchFamily="34" charset="0"/>
              </a:rPr>
              <a:t>The Disadvantages AC motor :</a:t>
            </a:r>
          </a:p>
          <a:p>
            <a:pPr>
              <a:lnSpc>
                <a:spcPct val="55000"/>
              </a:lnSpc>
              <a:spcBef>
                <a:spcPct val="50000"/>
              </a:spcBef>
              <a:defRPr/>
            </a:pPr>
            <a:r>
              <a:rPr lang="en-US" sz="2000" b="1" dirty="0">
                <a:solidFill>
                  <a:srgbClr val="CC0000"/>
                </a:solidFill>
                <a:effectLst>
                  <a:outerShdw blurRad="38100" dist="38100" dir="2700000" algn="tl">
                    <a:srgbClr val="000000"/>
                  </a:outerShdw>
                </a:effectLst>
                <a:latin typeface="Arial Rounded MT Bold" pitchFamily="34" charset="0"/>
              </a:rPr>
              <a:t>*   The power control relatively complex and more expensive</a:t>
            </a:r>
          </a:p>
        </p:txBody>
      </p:sp>
      <p:sp>
        <p:nvSpPr>
          <p:cNvPr id="2055" name="Text Box 7"/>
          <p:cNvSpPr txBox="1">
            <a:spLocks noChangeArrowheads="1"/>
          </p:cNvSpPr>
          <p:nvPr/>
        </p:nvSpPr>
        <p:spPr bwMode="auto">
          <a:xfrm>
            <a:off x="685800" y="5486400"/>
            <a:ext cx="7162800" cy="1004888"/>
          </a:xfrm>
          <a:prstGeom prst="rect">
            <a:avLst/>
          </a:prstGeom>
          <a:noFill/>
          <a:ln w="9525">
            <a:noFill/>
            <a:miter lim="800000"/>
            <a:headEnd/>
            <a:tailEnd/>
          </a:ln>
          <a:effectLst/>
        </p:spPr>
        <p:txBody>
          <a:bodyPr>
            <a:spAutoFit/>
          </a:bodyPr>
          <a:lstStyle/>
          <a:p>
            <a:pPr marL="342900" indent="-342900">
              <a:lnSpc>
                <a:spcPct val="50000"/>
              </a:lnSpc>
              <a:spcBef>
                <a:spcPct val="50000"/>
              </a:spcBef>
              <a:defRPr/>
            </a:pPr>
            <a:r>
              <a:rPr lang="en-US" sz="2400" b="1" dirty="0">
                <a:solidFill>
                  <a:srgbClr val="FF6600"/>
                </a:solidFill>
                <a:effectLst>
                  <a:outerShdw blurRad="38100" dist="38100" dir="2700000" algn="tl">
                    <a:srgbClr val="000000"/>
                  </a:outerShdw>
                </a:effectLst>
                <a:latin typeface="Garamond" pitchFamily="18" charset="0"/>
              </a:rPr>
              <a:t>There are two type of AC motor Drives :</a:t>
            </a:r>
          </a:p>
          <a:p>
            <a:pPr marL="342900" indent="-342900">
              <a:lnSpc>
                <a:spcPct val="50000"/>
              </a:lnSpc>
              <a:spcBef>
                <a:spcPct val="50000"/>
              </a:spcBef>
              <a:buFontTx/>
              <a:buAutoNum type="arabicPeriod"/>
              <a:defRPr/>
            </a:pPr>
            <a:r>
              <a:rPr lang="en-US" sz="2400" b="1" dirty="0">
                <a:solidFill>
                  <a:srgbClr val="FF6600"/>
                </a:solidFill>
                <a:effectLst>
                  <a:outerShdw blurRad="38100" dist="38100" dir="2700000" algn="tl">
                    <a:srgbClr val="000000"/>
                  </a:outerShdw>
                </a:effectLst>
                <a:latin typeface="Garamond" pitchFamily="18" charset="0"/>
              </a:rPr>
              <a:t>Induction Motor Drives</a:t>
            </a:r>
          </a:p>
          <a:p>
            <a:pPr marL="342900" indent="-342900">
              <a:lnSpc>
                <a:spcPct val="50000"/>
              </a:lnSpc>
              <a:spcBef>
                <a:spcPct val="50000"/>
              </a:spcBef>
              <a:buFontTx/>
              <a:buAutoNum type="arabicPeriod"/>
              <a:defRPr/>
            </a:pPr>
            <a:r>
              <a:rPr lang="en-US" sz="2400" b="1" dirty="0">
                <a:solidFill>
                  <a:srgbClr val="FF6600"/>
                </a:solidFill>
                <a:effectLst>
                  <a:outerShdw blurRad="38100" dist="38100" dir="2700000" algn="tl">
                    <a:srgbClr val="000000"/>
                  </a:outerShdw>
                </a:effectLst>
                <a:latin typeface="Garamond" pitchFamily="18" charset="0"/>
              </a:rPr>
              <a:t>Synchronous Motor Drives</a:t>
            </a:r>
          </a:p>
        </p:txBody>
      </p:sp>
      <p:sp>
        <p:nvSpPr>
          <p:cNvPr id="34822" name="Text Box 8"/>
          <p:cNvSpPr txBox="1">
            <a:spLocks noChangeArrowheads="1"/>
          </p:cNvSpPr>
          <p:nvPr/>
        </p:nvSpPr>
        <p:spPr bwMode="auto">
          <a:xfrm>
            <a:off x="609600" y="1431925"/>
            <a:ext cx="8001000" cy="701675"/>
          </a:xfrm>
          <a:prstGeom prst="rect">
            <a:avLst/>
          </a:prstGeom>
          <a:noFill/>
          <a:ln w="9525">
            <a:noFill/>
            <a:miter lim="800000"/>
            <a:headEnd/>
            <a:tailEnd/>
          </a:ln>
        </p:spPr>
        <p:txBody>
          <a:bodyPr>
            <a:spAutoFit/>
          </a:bodyPr>
          <a:lstStyle/>
          <a:p>
            <a:pPr>
              <a:spcBef>
                <a:spcPct val="50000"/>
              </a:spcBef>
            </a:pPr>
            <a:r>
              <a:rPr lang="en-US" sz="2000" b="1">
                <a:latin typeface="Arial Rounded MT Bold" pitchFamily="34" charset="0"/>
              </a:rPr>
              <a:t>AC motor Drives are used in many industrial and domestic application, such as in conveyer, lift,  mixer, escalator etc.</a:t>
            </a:r>
            <a:r>
              <a:rPr lang="en-US" sz="2000" b="1">
                <a:latin typeface="Garamond" pitchFamily="18" charset="0"/>
              </a:rPr>
              <a:t> </a:t>
            </a:r>
          </a:p>
        </p:txBody>
      </p:sp>
      <p:sp>
        <p:nvSpPr>
          <p:cNvPr id="7" name="Footer Placeholder 6"/>
          <p:cNvSpPr>
            <a:spLocks noGrp="1"/>
          </p:cNvSpPr>
          <p:nvPr>
            <p:ph type="ftr" sz="quarter" idx="11"/>
          </p:nvPr>
        </p:nvSpPr>
        <p:spPr/>
        <p:txBody>
          <a:bodyPr/>
          <a:lstStyle/>
          <a:p>
            <a:r>
              <a:rPr lang="en-US" smtClean="0"/>
              <a:t>20ee11Q3</a:t>
            </a:r>
            <a:endParaRPr 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4"/>
          <p:cNvSpPr txBox="1">
            <a:spLocks noChangeArrowheads="1"/>
          </p:cNvSpPr>
          <p:nvPr/>
        </p:nvSpPr>
        <p:spPr bwMode="auto">
          <a:xfrm>
            <a:off x="914400" y="1295400"/>
            <a:ext cx="7696200" cy="457200"/>
          </a:xfrm>
          <a:prstGeom prst="rect">
            <a:avLst/>
          </a:prstGeom>
          <a:noFill/>
          <a:ln w="9525">
            <a:noFill/>
            <a:miter lim="800000"/>
            <a:headEnd/>
            <a:tailEnd/>
          </a:ln>
        </p:spPr>
        <p:txBody>
          <a:bodyPr>
            <a:spAutoFit/>
          </a:bodyPr>
          <a:lstStyle/>
          <a:p>
            <a:pPr>
              <a:spcBef>
                <a:spcPct val="50000"/>
              </a:spcBef>
            </a:pPr>
            <a:r>
              <a:rPr lang="en-US" sz="2400" b="1">
                <a:solidFill>
                  <a:srgbClr val="0000FF"/>
                </a:solidFill>
                <a:latin typeface="Times New Roman" pitchFamily="18" charset="0"/>
              </a:rPr>
              <a:t>INDUCTION MOTOR DRIVES</a:t>
            </a:r>
          </a:p>
        </p:txBody>
      </p:sp>
      <p:sp>
        <p:nvSpPr>
          <p:cNvPr id="1028" name="Text Box 5"/>
          <p:cNvSpPr txBox="1">
            <a:spLocks noChangeArrowheads="1"/>
          </p:cNvSpPr>
          <p:nvPr/>
        </p:nvSpPr>
        <p:spPr bwMode="auto">
          <a:xfrm>
            <a:off x="838200" y="2438400"/>
            <a:ext cx="7620000" cy="641350"/>
          </a:xfrm>
          <a:prstGeom prst="rect">
            <a:avLst/>
          </a:prstGeom>
          <a:noFill/>
          <a:ln w="9525">
            <a:noFill/>
            <a:miter lim="800000"/>
            <a:headEnd/>
            <a:tailEnd/>
          </a:ln>
        </p:spPr>
        <p:txBody>
          <a:bodyPr>
            <a:spAutoFit/>
          </a:bodyPr>
          <a:lstStyle/>
          <a:p>
            <a:pPr>
              <a:spcBef>
                <a:spcPct val="50000"/>
              </a:spcBef>
            </a:pPr>
            <a:r>
              <a:rPr lang="en-US"/>
              <a:t>Three-phase induction motor are commonly used in adjustable-speed drives (ASD).</a:t>
            </a:r>
          </a:p>
        </p:txBody>
      </p:sp>
      <p:sp>
        <p:nvSpPr>
          <p:cNvPr id="1029" name="Text Box 6"/>
          <p:cNvSpPr txBox="1">
            <a:spLocks noChangeArrowheads="1"/>
          </p:cNvSpPr>
          <p:nvPr/>
        </p:nvSpPr>
        <p:spPr bwMode="auto">
          <a:xfrm>
            <a:off x="990600" y="3352800"/>
            <a:ext cx="7239000" cy="396875"/>
          </a:xfrm>
          <a:prstGeom prst="rect">
            <a:avLst/>
          </a:prstGeom>
          <a:noFill/>
          <a:ln w="9525">
            <a:noFill/>
            <a:miter lim="800000"/>
            <a:headEnd/>
            <a:tailEnd/>
          </a:ln>
        </p:spPr>
        <p:txBody>
          <a:bodyPr>
            <a:spAutoFit/>
          </a:bodyPr>
          <a:lstStyle/>
          <a:p>
            <a:pPr>
              <a:spcBef>
                <a:spcPct val="50000"/>
              </a:spcBef>
            </a:pPr>
            <a:r>
              <a:rPr lang="en-US" sz="2000" b="1">
                <a:latin typeface="Garamond" pitchFamily="18" charset="0"/>
              </a:rPr>
              <a:t>Basic part of three-phase induction motor :</a:t>
            </a:r>
          </a:p>
        </p:txBody>
      </p:sp>
      <p:pic>
        <p:nvPicPr>
          <p:cNvPr id="1030" name="Picture 7"/>
          <p:cNvPicPr>
            <a:picLocks noChangeAspect="1" noChangeArrowheads="1"/>
          </p:cNvPicPr>
          <p:nvPr/>
        </p:nvPicPr>
        <p:blipFill>
          <a:blip r:embed="rId3"/>
          <a:srcRect/>
          <a:stretch>
            <a:fillRect/>
          </a:stretch>
        </p:blipFill>
        <p:spPr bwMode="auto">
          <a:xfrm>
            <a:off x="6324600" y="0"/>
            <a:ext cx="2438400" cy="2438400"/>
          </a:xfrm>
          <a:prstGeom prst="rect">
            <a:avLst/>
          </a:prstGeom>
          <a:noFill/>
          <a:ln w="9525">
            <a:noFill/>
            <a:miter lim="800000"/>
            <a:headEnd/>
            <a:tailEnd/>
          </a:ln>
        </p:spPr>
      </p:pic>
      <p:sp>
        <p:nvSpPr>
          <p:cNvPr id="1031" name="Text Box 9"/>
          <p:cNvSpPr txBox="1">
            <a:spLocks noChangeArrowheads="1"/>
          </p:cNvSpPr>
          <p:nvPr/>
        </p:nvSpPr>
        <p:spPr bwMode="auto">
          <a:xfrm>
            <a:off x="6781800" y="4343400"/>
            <a:ext cx="1371600" cy="1192213"/>
          </a:xfrm>
          <a:prstGeom prst="rect">
            <a:avLst/>
          </a:prstGeom>
          <a:noFill/>
          <a:ln w="9525">
            <a:noFill/>
            <a:miter lim="800000"/>
            <a:headEnd/>
            <a:tailEnd/>
          </a:ln>
        </p:spPr>
        <p:txBody>
          <a:bodyPr>
            <a:spAutoFit/>
          </a:bodyPr>
          <a:lstStyle/>
          <a:p>
            <a:pPr>
              <a:spcBef>
                <a:spcPct val="50000"/>
              </a:spcBef>
              <a:buFontTx/>
              <a:buChar char="•"/>
            </a:pPr>
            <a:r>
              <a:rPr lang="en-US">
                <a:latin typeface="Garamond" pitchFamily="18" charset="0"/>
              </a:rPr>
              <a:t>  </a:t>
            </a:r>
            <a:r>
              <a:rPr lang="en-US" b="1">
                <a:solidFill>
                  <a:srgbClr val="0000FF"/>
                </a:solidFill>
              </a:rPr>
              <a:t>Stator</a:t>
            </a:r>
          </a:p>
          <a:p>
            <a:pPr>
              <a:spcBef>
                <a:spcPct val="50000"/>
              </a:spcBef>
              <a:buFontTx/>
              <a:buChar char="•"/>
            </a:pPr>
            <a:r>
              <a:rPr lang="en-US" b="1">
                <a:solidFill>
                  <a:srgbClr val="0000FF"/>
                </a:solidFill>
              </a:rPr>
              <a:t>   Rotor</a:t>
            </a:r>
          </a:p>
          <a:p>
            <a:pPr>
              <a:spcBef>
                <a:spcPct val="50000"/>
              </a:spcBef>
              <a:buFontTx/>
              <a:buChar char="•"/>
            </a:pPr>
            <a:r>
              <a:rPr lang="en-US" b="1">
                <a:solidFill>
                  <a:srgbClr val="0000FF"/>
                </a:solidFill>
              </a:rPr>
              <a:t>   Air gap</a:t>
            </a:r>
          </a:p>
        </p:txBody>
      </p:sp>
      <p:graphicFrame>
        <p:nvGraphicFramePr>
          <p:cNvPr id="1026" name="Object 10"/>
          <p:cNvGraphicFramePr>
            <a:graphicFrameLocks noChangeAspect="1"/>
          </p:cNvGraphicFramePr>
          <p:nvPr/>
        </p:nvGraphicFramePr>
        <p:xfrm>
          <a:off x="1219200" y="3962400"/>
          <a:ext cx="4429125" cy="2197100"/>
        </p:xfrm>
        <a:graphic>
          <a:graphicData uri="http://schemas.openxmlformats.org/presentationml/2006/ole">
            <p:oleObj spid="_x0000_s1026" name="Visio" r:id="rId4" imgW="4429282" imgH="2197811" progId="">
              <p:embed/>
            </p:oleObj>
          </a:graphicData>
        </a:graphic>
      </p:graphicFrame>
      <p:sp>
        <p:nvSpPr>
          <p:cNvPr id="8" name="Footer Placeholder 7"/>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3"/>
          <a:srcRect/>
          <a:stretch>
            <a:fillRect/>
          </a:stretch>
        </p:blipFill>
        <p:spPr bwMode="auto">
          <a:xfrm>
            <a:off x="6781800" y="228600"/>
            <a:ext cx="1905000" cy="1581150"/>
          </a:xfrm>
          <a:prstGeom prst="rect">
            <a:avLst/>
          </a:prstGeom>
          <a:noFill/>
          <a:ln w="9525">
            <a:noFill/>
            <a:miter lim="800000"/>
            <a:headEnd/>
            <a:tailEnd/>
          </a:ln>
        </p:spPr>
      </p:pic>
      <p:sp>
        <p:nvSpPr>
          <p:cNvPr id="2054" name="Text Box 6"/>
          <p:cNvSpPr txBox="1">
            <a:spLocks noChangeArrowheads="1"/>
          </p:cNvSpPr>
          <p:nvPr/>
        </p:nvSpPr>
        <p:spPr bwMode="auto">
          <a:xfrm>
            <a:off x="990600" y="2667000"/>
            <a:ext cx="7696200" cy="2152650"/>
          </a:xfrm>
          <a:prstGeom prst="rect">
            <a:avLst/>
          </a:prstGeom>
          <a:noFill/>
          <a:ln w="9525">
            <a:noFill/>
            <a:miter lim="800000"/>
            <a:headEnd/>
            <a:tailEnd/>
          </a:ln>
        </p:spPr>
        <p:txBody>
          <a:bodyPr>
            <a:spAutoFit/>
          </a:bodyPr>
          <a:lstStyle/>
          <a:p>
            <a:pPr algn="just">
              <a:spcBef>
                <a:spcPct val="50000"/>
              </a:spcBef>
            </a:pPr>
            <a:r>
              <a:rPr lang="en-US"/>
              <a:t>The stator winding are supplied with balanced three-phase AC voltage, which produce induced voltage in the rotor windings. It is possible to arrange the distribution of stator winding so that there is an effect of multiple poles, producing several cycle of magnetomotive force (mmf) or field around the air gap. </a:t>
            </a:r>
          </a:p>
          <a:p>
            <a:pPr>
              <a:spcBef>
                <a:spcPct val="50000"/>
              </a:spcBef>
            </a:pPr>
            <a:r>
              <a:rPr lang="en-US"/>
              <a:t>The speed of rotation of field is called the </a:t>
            </a:r>
            <a:r>
              <a:rPr lang="en-US" b="1">
                <a:solidFill>
                  <a:srgbClr val="FF6600"/>
                </a:solidFill>
              </a:rPr>
              <a:t>synchronous speed</a:t>
            </a:r>
            <a:r>
              <a:rPr lang="en-US">
                <a:solidFill>
                  <a:srgbClr val="FF6600"/>
                </a:solidFill>
              </a:rPr>
              <a:t> </a:t>
            </a:r>
            <a:r>
              <a:rPr lang="en-US">
                <a:solidFill>
                  <a:srgbClr val="FF6600"/>
                </a:solidFill>
                <a:latin typeface="Symbol" pitchFamily="18" charset="2"/>
              </a:rPr>
              <a:t>w</a:t>
            </a:r>
            <a:r>
              <a:rPr lang="en-US" baseline="-25000">
                <a:solidFill>
                  <a:srgbClr val="FF6600"/>
                </a:solidFill>
              </a:rPr>
              <a:t>s </a:t>
            </a:r>
            <a:r>
              <a:rPr lang="en-US">
                <a:solidFill>
                  <a:srgbClr val="FF6600"/>
                </a:solidFill>
              </a:rPr>
              <a:t>, which is defined by :</a:t>
            </a:r>
            <a:r>
              <a:rPr lang="en-US">
                <a:solidFill>
                  <a:srgbClr val="FF6600"/>
                </a:solidFill>
                <a:latin typeface="Symbol" pitchFamily="18" charset="2"/>
              </a:rPr>
              <a:t> </a:t>
            </a:r>
            <a:endParaRPr lang="en-US" b="1">
              <a:solidFill>
                <a:srgbClr val="FF6600"/>
              </a:solidFill>
            </a:endParaRPr>
          </a:p>
        </p:txBody>
      </p:sp>
      <p:sp>
        <p:nvSpPr>
          <p:cNvPr id="2055" name="Rectangle 8"/>
          <p:cNvSpPr>
            <a:spLocks noChangeArrowheads="1"/>
          </p:cNvSpPr>
          <p:nvPr/>
        </p:nvSpPr>
        <p:spPr bwMode="auto">
          <a:xfrm>
            <a:off x="0" y="3105150"/>
            <a:ext cx="9144000" cy="0"/>
          </a:xfrm>
          <a:prstGeom prst="rect">
            <a:avLst/>
          </a:prstGeom>
          <a:noFill/>
          <a:ln w="9525">
            <a:noFill/>
            <a:miter lim="800000"/>
            <a:headEnd/>
            <a:tailEnd/>
          </a:ln>
        </p:spPr>
        <p:txBody>
          <a:bodyPr wrap="none" anchor="ctr">
            <a:spAutoFit/>
          </a:bodyPr>
          <a:lstStyle/>
          <a:p>
            <a:endParaRPr lang="en-MY"/>
          </a:p>
        </p:txBody>
      </p:sp>
      <p:graphicFrame>
        <p:nvGraphicFramePr>
          <p:cNvPr id="2050" name="Object 7"/>
          <p:cNvGraphicFramePr>
            <a:graphicFrameLocks noChangeAspect="1"/>
          </p:cNvGraphicFramePr>
          <p:nvPr/>
        </p:nvGraphicFramePr>
        <p:xfrm>
          <a:off x="1066800" y="4953000"/>
          <a:ext cx="1066800" cy="815975"/>
        </p:xfrm>
        <a:graphic>
          <a:graphicData uri="http://schemas.openxmlformats.org/presentationml/2006/ole">
            <p:oleObj spid="_x0000_s2050" name="Equation" r:id="rId4" imgW="545863" imgH="418918" progId="Equation.3">
              <p:embed/>
            </p:oleObj>
          </a:graphicData>
        </a:graphic>
      </p:graphicFrame>
      <p:sp>
        <p:nvSpPr>
          <p:cNvPr id="2056" name="Rectangle 9"/>
          <p:cNvSpPr>
            <a:spLocks noChangeArrowheads="1"/>
          </p:cNvSpPr>
          <p:nvPr/>
        </p:nvSpPr>
        <p:spPr bwMode="auto">
          <a:xfrm>
            <a:off x="3886200" y="4756150"/>
            <a:ext cx="4800600" cy="2014538"/>
          </a:xfrm>
          <a:prstGeom prst="rect">
            <a:avLst/>
          </a:prstGeom>
          <a:noFill/>
          <a:ln w="9525">
            <a:noFill/>
            <a:miter lim="800000"/>
            <a:headEnd/>
            <a:tailEnd/>
          </a:ln>
        </p:spPr>
        <p:txBody>
          <a:bodyPr anchor="ctr">
            <a:spAutoFit/>
          </a:bodyPr>
          <a:lstStyle/>
          <a:p>
            <a:pPr algn="just"/>
            <a:r>
              <a:rPr lang="sv-SE"/>
              <a:t>ω</a:t>
            </a:r>
            <a:r>
              <a:rPr lang="sv-SE" baseline="-25000"/>
              <a:t>s</a:t>
            </a:r>
            <a:r>
              <a:rPr lang="sv-SE"/>
              <a:t>  is syncronous speed [rad/sec] </a:t>
            </a:r>
          </a:p>
          <a:p>
            <a:pPr algn="just"/>
            <a:r>
              <a:rPr lang="sv-SE"/>
              <a:t>N</a:t>
            </a:r>
            <a:r>
              <a:rPr lang="sv-SE" baseline="-25000"/>
              <a:t>s   </a:t>
            </a:r>
            <a:r>
              <a:rPr lang="sv-SE"/>
              <a:t>is</a:t>
            </a:r>
            <a:r>
              <a:rPr lang="sv-SE">
                <a:latin typeface="Garamond" pitchFamily="18" charset="0"/>
              </a:rPr>
              <a:t> </a:t>
            </a:r>
            <a:r>
              <a:rPr lang="sv-SE"/>
              <a:t>syncronous</a:t>
            </a:r>
            <a:r>
              <a:rPr lang="sv-SE">
                <a:latin typeface="Garamond" pitchFamily="18" charset="0"/>
              </a:rPr>
              <a:t> </a:t>
            </a:r>
            <a:r>
              <a:rPr lang="sv-SE"/>
              <a:t>speed [rpm] </a:t>
            </a:r>
          </a:p>
          <a:p>
            <a:pPr algn="just"/>
            <a:r>
              <a:rPr lang="sv-SE"/>
              <a:t>p    is  numbers of poles</a:t>
            </a:r>
            <a:endParaRPr lang="en-US"/>
          </a:p>
          <a:p>
            <a:pPr algn="just"/>
            <a:r>
              <a:rPr lang="sv-SE"/>
              <a:t>ω   is the supply frequency [rad/sec]  </a:t>
            </a:r>
            <a:endParaRPr lang="en-US"/>
          </a:p>
          <a:p>
            <a:pPr algn="just"/>
            <a:r>
              <a:rPr lang="en-US"/>
              <a:t>f    </a:t>
            </a:r>
            <a:r>
              <a:rPr lang="sv-SE"/>
              <a:t> is the supply frequency [Hz]  </a:t>
            </a:r>
          </a:p>
          <a:p>
            <a:pPr algn="just"/>
            <a:r>
              <a:rPr lang="sv-SE"/>
              <a:t>N</a:t>
            </a:r>
            <a:r>
              <a:rPr lang="sv-SE" baseline="-25000"/>
              <a:t>m </a:t>
            </a:r>
            <a:r>
              <a:rPr lang="sv-SE"/>
              <a:t> is motor speed</a:t>
            </a:r>
            <a:endParaRPr lang="en-US"/>
          </a:p>
          <a:p>
            <a:pPr algn="just"/>
            <a:endParaRPr lang="en-US"/>
          </a:p>
        </p:txBody>
      </p:sp>
      <p:graphicFrame>
        <p:nvGraphicFramePr>
          <p:cNvPr id="2051" name="Object 10"/>
          <p:cNvGraphicFramePr>
            <a:graphicFrameLocks noChangeAspect="1"/>
          </p:cNvGraphicFramePr>
          <p:nvPr/>
        </p:nvGraphicFramePr>
        <p:xfrm>
          <a:off x="1066800" y="130175"/>
          <a:ext cx="4038600" cy="2003425"/>
        </p:xfrm>
        <a:graphic>
          <a:graphicData uri="http://schemas.openxmlformats.org/presentationml/2006/ole">
            <p:oleObj spid="_x0000_s2051" name="Visio" r:id="rId5" imgW="4429282" imgH="2197811" progId="">
              <p:embed/>
            </p:oleObj>
          </a:graphicData>
        </a:graphic>
      </p:graphicFrame>
      <p:sp>
        <p:nvSpPr>
          <p:cNvPr id="2057" name="Rectangle 12"/>
          <p:cNvSpPr>
            <a:spLocks noChangeArrowheads="1"/>
          </p:cNvSpPr>
          <p:nvPr/>
        </p:nvSpPr>
        <p:spPr bwMode="auto">
          <a:xfrm>
            <a:off x="0" y="3105150"/>
            <a:ext cx="9144000" cy="0"/>
          </a:xfrm>
          <a:prstGeom prst="rect">
            <a:avLst/>
          </a:prstGeom>
          <a:noFill/>
          <a:ln w="9525">
            <a:noFill/>
            <a:miter lim="800000"/>
            <a:headEnd/>
            <a:tailEnd/>
          </a:ln>
        </p:spPr>
        <p:txBody>
          <a:bodyPr wrap="none" anchor="ctr">
            <a:spAutoFit/>
          </a:bodyPr>
          <a:lstStyle/>
          <a:p>
            <a:endParaRPr lang="en-MY"/>
          </a:p>
        </p:txBody>
      </p:sp>
      <p:graphicFrame>
        <p:nvGraphicFramePr>
          <p:cNvPr id="2052" name="Object 11"/>
          <p:cNvGraphicFramePr>
            <a:graphicFrameLocks noChangeAspect="1"/>
          </p:cNvGraphicFramePr>
          <p:nvPr/>
        </p:nvGraphicFramePr>
        <p:xfrm>
          <a:off x="990600" y="6019800"/>
          <a:ext cx="1123950" cy="647700"/>
        </p:xfrm>
        <a:graphic>
          <a:graphicData uri="http://schemas.openxmlformats.org/presentationml/2006/ole">
            <p:oleObj spid="_x0000_s2052" name="Equation" r:id="rId6" imgW="723586" imgH="418918" progId="Equation.3">
              <p:embed/>
            </p:oleObj>
          </a:graphicData>
        </a:graphic>
      </p:graphicFrame>
      <p:sp>
        <p:nvSpPr>
          <p:cNvPr id="2058" name="Text Box 13"/>
          <p:cNvSpPr txBox="1">
            <a:spLocks noChangeArrowheads="1"/>
          </p:cNvSpPr>
          <p:nvPr/>
        </p:nvSpPr>
        <p:spPr bwMode="auto">
          <a:xfrm>
            <a:off x="2514600" y="5195888"/>
            <a:ext cx="609600" cy="366712"/>
          </a:xfrm>
          <a:prstGeom prst="rect">
            <a:avLst/>
          </a:prstGeom>
          <a:noFill/>
          <a:ln w="9525">
            <a:noFill/>
            <a:miter lim="800000"/>
            <a:headEnd/>
            <a:tailEnd/>
          </a:ln>
        </p:spPr>
        <p:txBody>
          <a:bodyPr>
            <a:spAutoFit/>
          </a:bodyPr>
          <a:lstStyle/>
          <a:p>
            <a:pPr>
              <a:spcBef>
                <a:spcPct val="50000"/>
              </a:spcBef>
            </a:pPr>
            <a:r>
              <a:rPr lang="en-US"/>
              <a:t>or</a:t>
            </a:r>
          </a:p>
        </p:txBody>
      </p:sp>
      <p:sp>
        <p:nvSpPr>
          <p:cNvPr id="11" name="Footer Placeholder 10"/>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nvGraphicFramePr>
        <p:xfrm>
          <a:off x="914400" y="4114800"/>
          <a:ext cx="4572000" cy="2268538"/>
        </p:xfrm>
        <a:graphic>
          <a:graphicData uri="http://schemas.openxmlformats.org/presentationml/2006/ole">
            <p:oleObj spid="_x0000_s3074" name="Visio" r:id="rId3" imgW="4429282" imgH="2197811" progId="">
              <p:embed/>
            </p:oleObj>
          </a:graphicData>
        </a:graphic>
      </p:graphicFrame>
      <p:sp>
        <p:nvSpPr>
          <p:cNvPr id="3078" name="Text Box 5"/>
          <p:cNvSpPr txBox="1">
            <a:spLocks noChangeArrowheads="1"/>
          </p:cNvSpPr>
          <p:nvPr/>
        </p:nvSpPr>
        <p:spPr bwMode="auto">
          <a:xfrm>
            <a:off x="762000" y="2590800"/>
            <a:ext cx="6248400" cy="366713"/>
          </a:xfrm>
          <a:prstGeom prst="rect">
            <a:avLst/>
          </a:prstGeom>
          <a:noFill/>
          <a:ln w="9525">
            <a:noFill/>
            <a:miter lim="800000"/>
            <a:headEnd/>
            <a:tailEnd/>
          </a:ln>
        </p:spPr>
        <p:txBody>
          <a:bodyPr>
            <a:spAutoFit/>
          </a:bodyPr>
          <a:lstStyle/>
          <a:p>
            <a:pPr>
              <a:spcBef>
                <a:spcPct val="50000"/>
              </a:spcBef>
            </a:pPr>
            <a:r>
              <a:rPr lang="en-US" b="1"/>
              <a:t>The rotor speed or motor speed is :</a:t>
            </a:r>
          </a:p>
        </p:txBody>
      </p:sp>
      <p:sp>
        <p:nvSpPr>
          <p:cNvPr id="3079" name="Rectangle 7"/>
          <p:cNvSpPr>
            <a:spLocks noChangeArrowheads="1"/>
          </p:cNvSpPr>
          <p:nvPr/>
        </p:nvSpPr>
        <p:spPr bwMode="auto">
          <a:xfrm>
            <a:off x="0" y="3243263"/>
            <a:ext cx="9144000" cy="0"/>
          </a:xfrm>
          <a:prstGeom prst="rect">
            <a:avLst/>
          </a:prstGeom>
          <a:noFill/>
          <a:ln w="9525">
            <a:noFill/>
            <a:miter lim="800000"/>
            <a:headEnd/>
            <a:tailEnd/>
          </a:ln>
        </p:spPr>
        <p:txBody>
          <a:bodyPr wrap="none" anchor="ctr">
            <a:spAutoFit/>
          </a:bodyPr>
          <a:lstStyle/>
          <a:p>
            <a:endParaRPr lang="en-MY"/>
          </a:p>
        </p:txBody>
      </p:sp>
      <p:graphicFrame>
        <p:nvGraphicFramePr>
          <p:cNvPr id="3075" name="Object 6"/>
          <p:cNvGraphicFramePr>
            <a:graphicFrameLocks noChangeAspect="1"/>
          </p:cNvGraphicFramePr>
          <p:nvPr/>
        </p:nvGraphicFramePr>
        <p:xfrm>
          <a:off x="5105400" y="2590800"/>
          <a:ext cx="1828800" cy="498475"/>
        </p:xfrm>
        <a:graphic>
          <a:graphicData uri="http://schemas.openxmlformats.org/presentationml/2006/ole">
            <p:oleObj spid="_x0000_s3075" name="Equation" r:id="rId4" imgW="876300" imgH="241300" progId="Equation.3">
              <p:embed/>
            </p:oleObj>
          </a:graphicData>
        </a:graphic>
      </p:graphicFrame>
      <p:sp>
        <p:nvSpPr>
          <p:cNvPr id="3080" name="Text Box 8"/>
          <p:cNvSpPr txBox="1">
            <a:spLocks noChangeArrowheads="1"/>
          </p:cNvSpPr>
          <p:nvPr/>
        </p:nvSpPr>
        <p:spPr bwMode="auto">
          <a:xfrm>
            <a:off x="838200" y="3429000"/>
            <a:ext cx="3505200" cy="366713"/>
          </a:xfrm>
          <a:prstGeom prst="rect">
            <a:avLst/>
          </a:prstGeom>
          <a:noFill/>
          <a:ln w="9525">
            <a:noFill/>
            <a:miter lim="800000"/>
            <a:headEnd/>
            <a:tailEnd/>
          </a:ln>
        </p:spPr>
        <p:txBody>
          <a:bodyPr>
            <a:spAutoFit/>
          </a:bodyPr>
          <a:lstStyle/>
          <a:p>
            <a:pPr>
              <a:spcBef>
                <a:spcPct val="50000"/>
              </a:spcBef>
            </a:pPr>
            <a:r>
              <a:rPr lang="en-US"/>
              <a:t>Where  S is  slip, as defined as : </a:t>
            </a:r>
          </a:p>
        </p:txBody>
      </p:sp>
      <p:sp>
        <p:nvSpPr>
          <p:cNvPr id="3081" name="Rectangle 10"/>
          <p:cNvSpPr>
            <a:spLocks noChangeArrowheads="1"/>
          </p:cNvSpPr>
          <p:nvPr/>
        </p:nvSpPr>
        <p:spPr bwMode="auto">
          <a:xfrm>
            <a:off x="0" y="3119438"/>
            <a:ext cx="9144000" cy="0"/>
          </a:xfrm>
          <a:prstGeom prst="rect">
            <a:avLst/>
          </a:prstGeom>
          <a:noFill/>
          <a:ln w="9525">
            <a:noFill/>
            <a:miter lim="800000"/>
            <a:headEnd/>
            <a:tailEnd/>
          </a:ln>
        </p:spPr>
        <p:txBody>
          <a:bodyPr wrap="none" anchor="ctr">
            <a:spAutoFit/>
          </a:bodyPr>
          <a:lstStyle/>
          <a:p>
            <a:endParaRPr lang="en-MY"/>
          </a:p>
        </p:txBody>
      </p:sp>
      <p:graphicFrame>
        <p:nvGraphicFramePr>
          <p:cNvPr id="3076" name="Object 9"/>
          <p:cNvGraphicFramePr>
            <a:graphicFrameLocks noChangeAspect="1"/>
          </p:cNvGraphicFramePr>
          <p:nvPr/>
        </p:nvGraphicFramePr>
        <p:xfrm>
          <a:off x="4495800" y="3276600"/>
          <a:ext cx="1219200" cy="701675"/>
        </p:xfrm>
        <a:graphic>
          <a:graphicData uri="http://schemas.openxmlformats.org/presentationml/2006/ole">
            <p:oleObj spid="_x0000_s3076" name="Equation" r:id="rId5" imgW="748975" imgH="431613" progId="Equation.3">
              <p:embed/>
            </p:oleObj>
          </a:graphicData>
        </a:graphic>
      </p:graphicFrame>
      <p:sp>
        <p:nvSpPr>
          <p:cNvPr id="3082" name="Text Box 11"/>
          <p:cNvSpPr txBox="1">
            <a:spLocks noChangeArrowheads="1"/>
          </p:cNvSpPr>
          <p:nvPr/>
        </p:nvSpPr>
        <p:spPr bwMode="auto">
          <a:xfrm>
            <a:off x="5943600" y="3429000"/>
            <a:ext cx="1066800" cy="366713"/>
          </a:xfrm>
          <a:prstGeom prst="rect">
            <a:avLst/>
          </a:prstGeom>
          <a:noFill/>
          <a:ln w="9525">
            <a:noFill/>
            <a:miter lim="800000"/>
            <a:headEnd/>
            <a:tailEnd/>
          </a:ln>
        </p:spPr>
        <p:txBody>
          <a:bodyPr>
            <a:spAutoFit/>
          </a:bodyPr>
          <a:lstStyle/>
          <a:p>
            <a:pPr>
              <a:spcBef>
                <a:spcPct val="50000"/>
              </a:spcBef>
            </a:pPr>
            <a:r>
              <a:rPr lang="en-US"/>
              <a:t>Or   </a:t>
            </a:r>
          </a:p>
        </p:txBody>
      </p:sp>
      <p:sp>
        <p:nvSpPr>
          <p:cNvPr id="3083" name="Rectangle 13"/>
          <p:cNvSpPr>
            <a:spLocks noChangeArrowheads="1"/>
          </p:cNvSpPr>
          <p:nvPr/>
        </p:nvSpPr>
        <p:spPr bwMode="auto">
          <a:xfrm>
            <a:off x="0" y="3133725"/>
            <a:ext cx="9144000" cy="0"/>
          </a:xfrm>
          <a:prstGeom prst="rect">
            <a:avLst/>
          </a:prstGeom>
          <a:noFill/>
          <a:ln w="9525">
            <a:noFill/>
            <a:miter lim="800000"/>
            <a:headEnd/>
            <a:tailEnd/>
          </a:ln>
        </p:spPr>
        <p:txBody>
          <a:bodyPr wrap="none" anchor="ctr">
            <a:spAutoFit/>
          </a:bodyPr>
          <a:lstStyle/>
          <a:p>
            <a:endParaRPr lang="en-MY"/>
          </a:p>
        </p:txBody>
      </p:sp>
      <p:graphicFrame>
        <p:nvGraphicFramePr>
          <p:cNvPr id="3077" name="Object 12"/>
          <p:cNvGraphicFramePr>
            <a:graphicFrameLocks noChangeAspect="1"/>
          </p:cNvGraphicFramePr>
          <p:nvPr/>
        </p:nvGraphicFramePr>
        <p:xfrm>
          <a:off x="7162800" y="3200400"/>
          <a:ext cx="1239838" cy="668338"/>
        </p:xfrm>
        <a:graphic>
          <a:graphicData uri="http://schemas.openxmlformats.org/presentationml/2006/ole">
            <p:oleObj spid="_x0000_s3077" name="Equation" r:id="rId6" imgW="799920" imgH="431640" progId="Equation.3">
              <p:embed/>
            </p:oleObj>
          </a:graphicData>
        </a:graphic>
      </p:graphicFrame>
      <p:sp>
        <p:nvSpPr>
          <p:cNvPr id="3084" name="Rectangle 15"/>
          <p:cNvSpPr>
            <a:spLocks noChangeArrowheads="1"/>
          </p:cNvSpPr>
          <p:nvPr/>
        </p:nvSpPr>
        <p:spPr bwMode="auto">
          <a:xfrm>
            <a:off x="0" y="3133725"/>
            <a:ext cx="9144000" cy="0"/>
          </a:xfrm>
          <a:prstGeom prst="rect">
            <a:avLst/>
          </a:prstGeom>
          <a:noFill/>
          <a:ln w="9525">
            <a:noFill/>
            <a:miter lim="800000"/>
            <a:headEnd/>
            <a:tailEnd/>
          </a:ln>
        </p:spPr>
        <p:txBody>
          <a:bodyPr wrap="none" anchor="ctr">
            <a:spAutoFit/>
          </a:bodyPr>
          <a:lstStyle/>
          <a:p>
            <a:endParaRPr lang="en-MY"/>
          </a:p>
        </p:txBody>
      </p:sp>
      <p:sp>
        <p:nvSpPr>
          <p:cNvPr id="3085" name="Text Box 16"/>
          <p:cNvSpPr txBox="1">
            <a:spLocks noChangeArrowheads="1"/>
          </p:cNvSpPr>
          <p:nvPr/>
        </p:nvSpPr>
        <p:spPr bwMode="auto">
          <a:xfrm>
            <a:off x="838200" y="1143000"/>
            <a:ext cx="6248400" cy="457200"/>
          </a:xfrm>
          <a:prstGeom prst="rect">
            <a:avLst/>
          </a:prstGeom>
          <a:noFill/>
          <a:ln w="9525">
            <a:noFill/>
            <a:miter lim="800000"/>
            <a:headEnd/>
            <a:tailEnd/>
          </a:ln>
        </p:spPr>
        <p:txBody>
          <a:bodyPr>
            <a:spAutoFit/>
          </a:bodyPr>
          <a:lstStyle/>
          <a:p>
            <a:pPr>
              <a:spcBef>
                <a:spcPct val="50000"/>
              </a:spcBef>
            </a:pPr>
            <a:r>
              <a:rPr lang="en-US" sz="2400" b="1">
                <a:solidFill>
                  <a:srgbClr val="FF6600"/>
                </a:solidFill>
              </a:rPr>
              <a:t>The motor speed</a:t>
            </a:r>
          </a:p>
        </p:txBody>
      </p:sp>
      <p:sp>
        <p:nvSpPr>
          <p:cNvPr id="14" name="Footer Placeholder 1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Text Box 4"/>
          <p:cNvSpPr txBox="1">
            <a:spLocks noChangeArrowheads="1"/>
          </p:cNvSpPr>
          <p:nvPr/>
        </p:nvSpPr>
        <p:spPr bwMode="auto">
          <a:xfrm>
            <a:off x="914400" y="1143000"/>
            <a:ext cx="6781800" cy="396875"/>
          </a:xfrm>
          <a:prstGeom prst="rect">
            <a:avLst/>
          </a:prstGeom>
          <a:noFill/>
          <a:ln w="9525">
            <a:noFill/>
            <a:miter lim="800000"/>
            <a:headEnd/>
            <a:tailEnd/>
          </a:ln>
          <a:effectLst/>
        </p:spPr>
        <p:txBody>
          <a:bodyPr>
            <a:spAutoFit/>
          </a:bodyPr>
          <a:lstStyle/>
          <a:p>
            <a:pPr>
              <a:spcBef>
                <a:spcPct val="50000"/>
              </a:spcBef>
              <a:defRPr/>
            </a:pPr>
            <a:r>
              <a:rPr lang="en-US" sz="2000" b="1">
                <a:effectLst>
                  <a:outerShdw blurRad="38100" dist="38100" dir="2700000" algn="tl">
                    <a:srgbClr val="C0C0C0"/>
                  </a:outerShdw>
                </a:effectLst>
              </a:rPr>
              <a:t>Equivalent Circuit Of Induction Motor</a:t>
            </a:r>
          </a:p>
        </p:txBody>
      </p:sp>
      <p:graphicFrame>
        <p:nvGraphicFramePr>
          <p:cNvPr id="4098" name="Object 5"/>
          <p:cNvGraphicFramePr>
            <a:graphicFrameLocks noChangeAspect="1"/>
          </p:cNvGraphicFramePr>
          <p:nvPr/>
        </p:nvGraphicFramePr>
        <p:xfrm>
          <a:off x="838200" y="2362200"/>
          <a:ext cx="4191000" cy="2079625"/>
        </p:xfrm>
        <a:graphic>
          <a:graphicData uri="http://schemas.openxmlformats.org/presentationml/2006/ole">
            <p:oleObj spid="_x0000_s4098" name="Visio" r:id="rId3" imgW="4429282" imgH="2197811" progId="">
              <p:embed/>
            </p:oleObj>
          </a:graphicData>
        </a:graphic>
      </p:graphicFrame>
      <p:graphicFrame>
        <p:nvGraphicFramePr>
          <p:cNvPr id="4099" name="Object 6"/>
          <p:cNvGraphicFramePr>
            <a:graphicFrameLocks noChangeAspect="1"/>
          </p:cNvGraphicFramePr>
          <p:nvPr/>
        </p:nvGraphicFramePr>
        <p:xfrm>
          <a:off x="914400" y="4343400"/>
          <a:ext cx="4430713" cy="2314575"/>
        </p:xfrm>
        <a:graphic>
          <a:graphicData uri="http://schemas.openxmlformats.org/presentationml/2006/ole">
            <p:oleObj spid="_x0000_s4099" name="Visio" r:id="rId4" imgW="4429999" imgH="2314132" progId="">
              <p:embed/>
            </p:oleObj>
          </a:graphicData>
        </a:graphic>
      </p:graphicFrame>
      <p:sp>
        <p:nvSpPr>
          <p:cNvPr id="4101" name="Text Box 7"/>
          <p:cNvSpPr txBox="1">
            <a:spLocks noChangeArrowheads="1"/>
          </p:cNvSpPr>
          <p:nvPr/>
        </p:nvSpPr>
        <p:spPr bwMode="auto">
          <a:xfrm>
            <a:off x="5410200" y="2438400"/>
            <a:ext cx="3657600" cy="2644775"/>
          </a:xfrm>
          <a:prstGeom prst="rect">
            <a:avLst/>
          </a:prstGeom>
          <a:noFill/>
          <a:ln w="9525">
            <a:noFill/>
            <a:miter lim="800000"/>
            <a:headEnd/>
            <a:tailEnd/>
          </a:ln>
        </p:spPr>
        <p:txBody>
          <a:bodyPr>
            <a:spAutoFit/>
          </a:bodyPr>
          <a:lstStyle/>
          <a:p>
            <a:pPr>
              <a:spcBef>
                <a:spcPct val="50000"/>
              </a:spcBef>
            </a:pPr>
            <a:r>
              <a:rPr lang="en-US" sz="1400"/>
              <a:t>Where :</a:t>
            </a:r>
          </a:p>
          <a:p>
            <a:pPr>
              <a:spcBef>
                <a:spcPct val="50000"/>
              </a:spcBef>
            </a:pPr>
            <a:r>
              <a:rPr lang="en-US" sz="1400"/>
              <a:t>Rs is resistance per-phase of stator winding</a:t>
            </a:r>
          </a:p>
          <a:p>
            <a:pPr>
              <a:spcBef>
                <a:spcPct val="50000"/>
              </a:spcBef>
            </a:pPr>
            <a:r>
              <a:rPr lang="en-US" sz="1400"/>
              <a:t>Rr is resistance per-phase of rotor winding</a:t>
            </a:r>
          </a:p>
          <a:p>
            <a:pPr>
              <a:spcBef>
                <a:spcPct val="50000"/>
              </a:spcBef>
            </a:pPr>
            <a:r>
              <a:rPr lang="en-US" sz="1400"/>
              <a:t>Xs is leakage reactance per-phase of the winding stator</a:t>
            </a:r>
          </a:p>
          <a:p>
            <a:pPr>
              <a:spcBef>
                <a:spcPct val="50000"/>
              </a:spcBef>
            </a:pPr>
            <a:r>
              <a:rPr lang="en-US" sz="1400"/>
              <a:t>Xs is leakage reactance per-phase of the     winding rotor</a:t>
            </a:r>
          </a:p>
          <a:p>
            <a:pPr>
              <a:spcBef>
                <a:spcPct val="50000"/>
              </a:spcBef>
            </a:pPr>
            <a:r>
              <a:rPr lang="en-US" sz="1400"/>
              <a:t>X</a:t>
            </a:r>
            <a:r>
              <a:rPr lang="en-US" sz="1400" baseline="-25000"/>
              <a:t>m</a:t>
            </a:r>
            <a:r>
              <a:rPr lang="en-US" sz="1400"/>
              <a:t> is magnetizing reactance </a:t>
            </a:r>
          </a:p>
          <a:p>
            <a:pPr>
              <a:spcBef>
                <a:spcPct val="50000"/>
              </a:spcBef>
            </a:pPr>
            <a:r>
              <a:rPr lang="en-US" sz="1400"/>
              <a:t>R</a:t>
            </a:r>
            <a:r>
              <a:rPr lang="en-US" sz="1400" baseline="-25000"/>
              <a:t>m is </a:t>
            </a:r>
            <a:r>
              <a:rPr lang="en-US" sz="1400"/>
              <a:t>Core losses as a reactance</a:t>
            </a:r>
          </a:p>
        </p:txBody>
      </p:sp>
      <p:sp>
        <p:nvSpPr>
          <p:cNvPr id="6" name="Footer Placeholder 5"/>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AutoShape 2"/>
          <p:cNvSpPr>
            <a:spLocks noGrp="1" noChangeArrowheads="1"/>
          </p:cNvSpPr>
          <p:nvPr>
            <p:ph type="title" idx="4294967295"/>
          </p:nvPr>
        </p:nvSpPr>
        <p:spPr>
          <a:xfrm>
            <a:off x="1219200" y="762000"/>
            <a:ext cx="7924800" cy="1143000"/>
          </a:xfrm>
        </p:spPr>
        <p:txBody>
          <a:bodyPr/>
          <a:lstStyle/>
          <a:p>
            <a:pPr eaLnBrk="1" hangingPunct="1"/>
            <a:r>
              <a:rPr lang="en-US" sz="3200" smtClean="0">
                <a:solidFill>
                  <a:srgbClr val="0000FF"/>
                </a:solidFill>
              </a:rPr>
              <a:t>Performance Characteristic of Induction Motor</a:t>
            </a:r>
          </a:p>
        </p:txBody>
      </p:sp>
      <p:sp>
        <p:nvSpPr>
          <p:cNvPr id="5127" name="Text Box 4"/>
          <p:cNvSpPr txBox="1">
            <a:spLocks noChangeArrowheads="1"/>
          </p:cNvSpPr>
          <p:nvPr/>
        </p:nvSpPr>
        <p:spPr bwMode="auto">
          <a:xfrm>
            <a:off x="1295400" y="4876800"/>
            <a:ext cx="2514600" cy="366713"/>
          </a:xfrm>
          <a:prstGeom prst="rect">
            <a:avLst/>
          </a:prstGeom>
          <a:noFill/>
          <a:ln w="9525">
            <a:noFill/>
            <a:miter lim="800000"/>
            <a:headEnd/>
            <a:tailEnd/>
          </a:ln>
        </p:spPr>
        <p:txBody>
          <a:bodyPr>
            <a:spAutoFit/>
          </a:bodyPr>
          <a:lstStyle/>
          <a:p>
            <a:pPr>
              <a:spcBef>
                <a:spcPct val="50000"/>
              </a:spcBef>
            </a:pPr>
            <a:r>
              <a:rPr lang="en-US" b="1">
                <a:solidFill>
                  <a:srgbClr val="CC0000"/>
                </a:solidFill>
              </a:rPr>
              <a:t>Stator copper loss :</a:t>
            </a:r>
            <a:r>
              <a:rPr lang="en-US">
                <a:solidFill>
                  <a:srgbClr val="CC0000"/>
                </a:solidFill>
              </a:rPr>
              <a:t>  </a:t>
            </a:r>
          </a:p>
        </p:txBody>
      </p:sp>
      <p:graphicFrame>
        <p:nvGraphicFramePr>
          <p:cNvPr id="5122" name="Object 5"/>
          <p:cNvGraphicFramePr>
            <a:graphicFrameLocks noChangeAspect="1"/>
          </p:cNvGraphicFramePr>
          <p:nvPr/>
        </p:nvGraphicFramePr>
        <p:xfrm>
          <a:off x="1055688" y="2286000"/>
          <a:ext cx="4430712" cy="2314575"/>
        </p:xfrm>
        <a:graphic>
          <a:graphicData uri="http://schemas.openxmlformats.org/presentationml/2006/ole">
            <p:oleObj spid="_x0000_s5122" name="Visio" r:id="rId3" imgW="4429999" imgH="2314132" progId="">
              <p:embed/>
            </p:oleObj>
          </a:graphicData>
        </a:graphic>
      </p:graphicFrame>
      <p:graphicFrame>
        <p:nvGraphicFramePr>
          <p:cNvPr id="5123" name="Object 6"/>
          <p:cNvGraphicFramePr>
            <a:graphicFrameLocks noChangeAspect="1"/>
          </p:cNvGraphicFramePr>
          <p:nvPr/>
        </p:nvGraphicFramePr>
        <p:xfrm>
          <a:off x="3962400" y="4746625"/>
          <a:ext cx="1981200" cy="598488"/>
        </p:xfrm>
        <a:graphic>
          <a:graphicData uri="http://schemas.openxmlformats.org/presentationml/2006/ole">
            <p:oleObj spid="_x0000_s5123" name="Equation" r:id="rId4" imgW="875920" imgH="266584" progId="Equation.3">
              <p:embed/>
            </p:oleObj>
          </a:graphicData>
        </a:graphic>
      </p:graphicFrame>
      <p:graphicFrame>
        <p:nvGraphicFramePr>
          <p:cNvPr id="5124" name="Object 7"/>
          <p:cNvGraphicFramePr>
            <a:graphicFrameLocks noChangeAspect="1"/>
          </p:cNvGraphicFramePr>
          <p:nvPr/>
        </p:nvGraphicFramePr>
        <p:xfrm>
          <a:off x="3962400" y="5410200"/>
          <a:ext cx="1981200" cy="528638"/>
        </p:xfrm>
        <a:graphic>
          <a:graphicData uri="http://schemas.openxmlformats.org/presentationml/2006/ole">
            <p:oleObj spid="_x0000_s5124" name="Equation" r:id="rId5" imgW="990170" imgH="266584" progId="Equation.3">
              <p:embed/>
            </p:oleObj>
          </a:graphicData>
        </a:graphic>
      </p:graphicFrame>
      <p:sp>
        <p:nvSpPr>
          <p:cNvPr id="5128" name="Text Box 8"/>
          <p:cNvSpPr txBox="1">
            <a:spLocks noChangeArrowheads="1"/>
          </p:cNvSpPr>
          <p:nvPr/>
        </p:nvSpPr>
        <p:spPr bwMode="auto">
          <a:xfrm>
            <a:off x="1295400" y="5500688"/>
            <a:ext cx="2514600" cy="366712"/>
          </a:xfrm>
          <a:prstGeom prst="rect">
            <a:avLst/>
          </a:prstGeom>
          <a:noFill/>
          <a:ln w="9525">
            <a:noFill/>
            <a:miter lim="800000"/>
            <a:headEnd/>
            <a:tailEnd/>
          </a:ln>
        </p:spPr>
        <p:txBody>
          <a:bodyPr>
            <a:spAutoFit/>
          </a:bodyPr>
          <a:lstStyle/>
          <a:p>
            <a:pPr>
              <a:spcBef>
                <a:spcPct val="50000"/>
              </a:spcBef>
            </a:pPr>
            <a:r>
              <a:rPr lang="en-US" b="1">
                <a:solidFill>
                  <a:srgbClr val="CC0000"/>
                </a:solidFill>
              </a:rPr>
              <a:t>Rotor copper loss :</a:t>
            </a:r>
            <a:r>
              <a:rPr lang="en-US">
                <a:solidFill>
                  <a:srgbClr val="CC0000"/>
                </a:solidFill>
              </a:rPr>
              <a:t>  </a:t>
            </a:r>
          </a:p>
        </p:txBody>
      </p:sp>
      <p:graphicFrame>
        <p:nvGraphicFramePr>
          <p:cNvPr id="5125" name="Object 9"/>
          <p:cNvGraphicFramePr>
            <a:graphicFrameLocks noChangeAspect="1"/>
          </p:cNvGraphicFramePr>
          <p:nvPr/>
        </p:nvGraphicFramePr>
        <p:xfrm>
          <a:off x="3886200" y="5986463"/>
          <a:ext cx="1905000" cy="817562"/>
        </p:xfrm>
        <a:graphic>
          <a:graphicData uri="http://schemas.openxmlformats.org/presentationml/2006/ole">
            <p:oleObj spid="_x0000_s5125" name="Equation" r:id="rId6" imgW="1091726" imgH="469696" progId="Equation.3">
              <p:embed/>
            </p:oleObj>
          </a:graphicData>
        </a:graphic>
      </p:graphicFrame>
      <p:sp>
        <p:nvSpPr>
          <p:cNvPr id="5129" name="Text Box 10"/>
          <p:cNvSpPr txBox="1">
            <a:spLocks noChangeArrowheads="1"/>
          </p:cNvSpPr>
          <p:nvPr/>
        </p:nvSpPr>
        <p:spPr bwMode="auto">
          <a:xfrm>
            <a:off x="1295400" y="6172200"/>
            <a:ext cx="2514600" cy="366713"/>
          </a:xfrm>
          <a:prstGeom prst="rect">
            <a:avLst/>
          </a:prstGeom>
          <a:noFill/>
          <a:ln w="9525">
            <a:noFill/>
            <a:miter lim="800000"/>
            <a:headEnd/>
            <a:tailEnd/>
          </a:ln>
        </p:spPr>
        <p:txBody>
          <a:bodyPr>
            <a:spAutoFit/>
          </a:bodyPr>
          <a:lstStyle/>
          <a:p>
            <a:pPr>
              <a:spcBef>
                <a:spcPct val="50000"/>
              </a:spcBef>
            </a:pPr>
            <a:r>
              <a:rPr lang="en-US" b="1">
                <a:solidFill>
                  <a:srgbClr val="CC0000"/>
                </a:solidFill>
              </a:rPr>
              <a:t>Core losses :</a:t>
            </a:r>
            <a:r>
              <a:rPr lang="en-US">
                <a:solidFill>
                  <a:srgbClr val="CC0000"/>
                </a:solidFill>
              </a:rPr>
              <a:t>  </a:t>
            </a:r>
          </a:p>
        </p:txBody>
      </p:sp>
      <p:sp>
        <p:nvSpPr>
          <p:cNvPr id="10" name="Footer Placeholder 9"/>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6"/>
          <p:cNvGraphicFramePr>
            <a:graphicFrameLocks noChangeAspect="1"/>
          </p:cNvGraphicFramePr>
          <p:nvPr/>
        </p:nvGraphicFramePr>
        <p:xfrm>
          <a:off x="4572000" y="2667000"/>
          <a:ext cx="1524000" cy="684213"/>
        </p:xfrm>
        <a:graphic>
          <a:graphicData uri="http://schemas.openxmlformats.org/presentationml/2006/ole">
            <p:oleObj spid="_x0000_s6146" name="Equation" r:id="rId3" imgW="965200" imgH="431800" progId="Equation.3">
              <p:embed/>
            </p:oleObj>
          </a:graphicData>
        </a:graphic>
      </p:graphicFrame>
      <p:graphicFrame>
        <p:nvGraphicFramePr>
          <p:cNvPr id="6147" name="Object 5"/>
          <p:cNvGraphicFramePr>
            <a:graphicFrameLocks noChangeAspect="1"/>
          </p:cNvGraphicFramePr>
          <p:nvPr/>
        </p:nvGraphicFramePr>
        <p:xfrm>
          <a:off x="4648200" y="3200400"/>
          <a:ext cx="3505200" cy="769938"/>
        </p:xfrm>
        <a:graphic>
          <a:graphicData uri="http://schemas.openxmlformats.org/presentationml/2006/ole">
            <p:oleObj spid="_x0000_s6147" name="Equation" r:id="rId4" imgW="1968500" imgH="431800" progId="Equation.3">
              <p:embed/>
            </p:oleObj>
          </a:graphicData>
        </a:graphic>
      </p:graphicFrame>
      <p:graphicFrame>
        <p:nvGraphicFramePr>
          <p:cNvPr id="6148" name="Object 4"/>
          <p:cNvGraphicFramePr>
            <a:graphicFrameLocks noChangeAspect="1"/>
          </p:cNvGraphicFramePr>
          <p:nvPr/>
        </p:nvGraphicFramePr>
        <p:xfrm>
          <a:off x="4648200" y="3886200"/>
          <a:ext cx="1752600" cy="500063"/>
        </p:xfrm>
        <a:graphic>
          <a:graphicData uri="http://schemas.openxmlformats.org/presentationml/2006/ole">
            <p:oleObj spid="_x0000_s6148" name="Equation" r:id="rId5" imgW="875920" imgH="253890" progId="Equation.3">
              <p:embed/>
            </p:oleObj>
          </a:graphicData>
        </a:graphic>
      </p:graphicFrame>
      <p:sp>
        <p:nvSpPr>
          <p:cNvPr id="6152" name="Rectangle 13"/>
          <p:cNvSpPr>
            <a:spLocks noChangeArrowheads="1"/>
          </p:cNvSpPr>
          <p:nvPr/>
        </p:nvSpPr>
        <p:spPr bwMode="auto">
          <a:xfrm>
            <a:off x="914400" y="2286000"/>
            <a:ext cx="6934200" cy="701675"/>
          </a:xfrm>
          <a:prstGeom prst="rect">
            <a:avLst/>
          </a:prstGeom>
          <a:noFill/>
          <a:ln w="9525">
            <a:noFill/>
            <a:miter lim="800000"/>
            <a:headEnd/>
            <a:tailEnd/>
          </a:ln>
        </p:spPr>
        <p:txBody>
          <a:bodyPr anchor="ctr">
            <a:spAutoFit/>
          </a:bodyPr>
          <a:lstStyle/>
          <a:p>
            <a:pPr algn="just">
              <a:buFontTx/>
              <a:buChar char="-"/>
            </a:pPr>
            <a:r>
              <a:rPr lang="sv-SE" sz="2000" b="1">
                <a:ea typeface="Times New Roman" pitchFamily="18" charset="0"/>
                <a:cs typeface="Arial" charset="0"/>
              </a:rPr>
              <a:t> </a:t>
            </a:r>
            <a:r>
              <a:rPr lang="sv-SE" sz="2000" b="1">
                <a:solidFill>
                  <a:srgbClr val="CC0000"/>
                </a:solidFill>
                <a:ea typeface="Times New Roman" pitchFamily="18" charset="0"/>
                <a:cs typeface="Arial" charset="0"/>
              </a:rPr>
              <a:t>Power developed on air gap  (Power fropm stator to </a:t>
            </a:r>
          </a:p>
          <a:p>
            <a:pPr algn="just"/>
            <a:r>
              <a:rPr lang="sv-SE" sz="2000" b="1">
                <a:solidFill>
                  <a:srgbClr val="CC0000"/>
                </a:solidFill>
                <a:ea typeface="Times New Roman" pitchFamily="18" charset="0"/>
                <a:cs typeface="Arial" charset="0"/>
              </a:rPr>
              <a:t>   rotor through air gap) :</a:t>
            </a:r>
            <a:endParaRPr lang="en-US" sz="2000" b="1">
              <a:solidFill>
                <a:srgbClr val="CC0000"/>
              </a:solidFill>
              <a:ea typeface="Times New Roman" pitchFamily="18" charset="0"/>
              <a:cs typeface="Arial" charset="0"/>
            </a:endParaRPr>
          </a:p>
        </p:txBody>
      </p:sp>
      <p:sp>
        <p:nvSpPr>
          <p:cNvPr id="6153" name="AutoShape 17"/>
          <p:cNvSpPr>
            <a:spLocks noChangeArrowheads="1"/>
          </p:cNvSpPr>
          <p:nvPr/>
        </p:nvSpPr>
        <p:spPr bwMode="auto">
          <a:xfrm>
            <a:off x="1219200" y="762000"/>
            <a:ext cx="7924800" cy="1143000"/>
          </a:xfrm>
          <a:prstGeom prst="roundRect">
            <a:avLst>
              <a:gd name="adj" fmla="val 21667"/>
            </a:avLst>
          </a:prstGeom>
          <a:noFill/>
          <a:ln w="9525">
            <a:noFill/>
            <a:round/>
            <a:headEnd/>
            <a:tailEnd/>
          </a:ln>
        </p:spPr>
        <p:txBody>
          <a:bodyPr anchor="b"/>
          <a:lstStyle/>
          <a:p>
            <a:pPr eaLnBrk="1" hangingPunct="1">
              <a:lnSpc>
                <a:spcPct val="90000"/>
              </a:lnSpc>
            </a:pPr>
            <a:r>
              <a:rPr lang="en-US" sz="3200" b="1">
                <a:solidFill>
                  <a:srgbClr val="0000FF"/>
                </a:solidFill>
              </a:rPr>
              <a:t>Performance Characteristic of Induction Motor</a:t>
            </a:r>
          </a:p>
        </p:txBody>
      </p:sp>
      <p:sp>
        <p:nvSpPr>
          <p:cNvPr id="6154" name="Rectangle 18"/>
          <p:cNvSpPr>
            <a:spLocks noChangeArrowheads="1"/>
          </p:cNvSpPr>
          <p:nvPr/>
        </p:nvSpPr>
        <p:spPr bwMode="auto">
          <a:xfrm>
            <a:off x="914400" y="3413125"/>
            <a:ext cx="3962400" cy="396875"/>
          </a:xfrm>
          <a:prstGeom prst="rect">
            <a:avLst/>
          </a:prstGeom>
          <a:noFill/>
          <a:ln w="9525">
            <a:noFill/>
            <a:miter lim="800000"/>
            <a:headEnd/>
            <a:tailEnd/>
          </a:ln>
        </p:spPr>
        <p:txBody>
          <a:bodyPr anchor="ctr">
            <a:spAutoFit/>
          </a:bodyPr>
          <a:lstStyle/>
          <a:p>
            <a:pPr algn="just">
              <a:buFontTx/>
              <a:buChar char="-"/>
            </a:pPr>
            <a:r>
              <a:rPr lang="sv-SE" sz="2000" b="1">
                <a:ea typeface="Times New Roman" pitchFamily="18" charset="0"/>
                <a:cs typeface="Arial" charset="0"/>
              </a:rPr>
              <a:t> </a:t>
            </a:r>
            <a:r>
              <a:rPr lang="sv-SE" sz="2000" b="1">
                <a:solidFill>
                  <a:srgbClr val="CC0000"/>
                </a:solidFill>
                <a:ea typeface="Times New Roman" pitchFamily="18" charset="0"/>
                <a:cs typeface="Arial" charset="0"/>
              </a:rPr>
              <a:t>Power developed by motor :</a:t>
            </a:r>
            <a:endParaRPr lang="en-US" sz="2000" b="1">
              <a:solidFill>
                <a:srgbClr val="CC0000"/>
              </a:solidFill>
              <a:ea typeface="Times New Roman" pitchFamily="18" charset="0"/>
              <a:cs typeface="Arial" charset="0"/>
            </a:endParaRPr>
          </a:p>
        </p:txBody>
      </p:sp>
      <p:sp>
        <p:nvSpPr>
          <p:cNvPr id="6155" name="Rectangle 19"/>
          <p:cNvSpPr>
            <a:spLocks noChangeArrowheads="1"/>
          </p:cNvSpPr>
          <p:nvPr/>
        </p:nvSpPr>
        <p:spPr bwMode="auto">
          <a:xfrm>
            <a:off x="1143000" y="3962400"/>
            <a:ext cx="762000" cy="396875"/>
          </a:xfrm>
          <a:prstGeom prst="rect">
            <a:avLst/>
          </a:prstGeom>
          <a:noFill/>
          <a:ln w="9525">
            <a:noFill/>
            <a:miter lim="800000"/>
            <a:headEnd/>
            <a:tailEnd/>
          </a:ln>
        </p:spPr>
        <p:txBody>
          <a:bodyPr anchor="ctr">
            <a:spAutoFit/>
          </a:bodyPr>
          <a:lstStyle/>
          <a:p>
            <a:pPr algn="just"/>
            <a:r>
              <a:rPr lang="sv-SE" sz="2000" b="1">
                <a:solidFill>
                  <a:srgbClr val="CC0000"/>
                </a:solidFill>
                <a:ea typeface="Times New Roman" pitchFamily="18" charset="0"/>
                <a:cs typeface="Arial" charset="0"/>
              </a:rPr>
              <a:t>or</a:t>
            </a:r>
            <a:endParaRPr lang="en-US" sz="2000" b="1">
              <a:solidFill>
                <a:srgbClr val="CC0000"/>
              </a:solidFill>
              <a:ea typeface="Times New Roman" pitchFamily="18" charset="0"/>
              <a:cs typeface="Arial" charset="0"/>
            </a:endParaRPr>
          </a:p>
        </p:txBody>
      </p:sp>
      <p:sp>
        <p:nvSpPr>
          <p:cNvPr id="6156" name="Rectangle 20"/>
          <p:cNvSpPr>
            <a:spLocks noChangeArrowheads="1"/>
          </p:cNvSpPr>
          <p:nvPr/>
        </p:nvSpPr>
        <p:spPr bwMode="auto">
          <a:xfrm>
            <a:off x="838200" y="4800600"/>
            <a:ext cx="3962400" cy="396875"/>
          </a:xfrm>
          <a:prstGeom prst="rect">
            <a:avLst/>
          </a:prstGeom>
          <a:noFill/>
          <a:ln w="9525">
            <a:noFill/>
            <a:miter lim="800000"/>
            <a:headEnd/>
            <a:tailEnd/>
          </a:ln>
        </p:spPr>
        <p:txBody>
          <a:bodyPr anchor="ctr">
            <a:spAutoFit/>
          </a:bodyPr>
          <a:lstStyle/>
          <a:p>
            <a:pPr algn="just">
              <a:buFontTx/>
              <a:buChar char="-"/>
            </a:pPr>
            <a:r>
              <a:rPr lang="sv-SE" sz="2000" b="1">
                <a:ea typeface="Times New Roman" pitchFamily="18" charset="0"/>
                <a:cs typeface="Arial" charset="0"/>
              </a:rPr>
              <a:t> </a:t>
            </a:r>
            <a:r>
              <a:rPr lang="sv-SE" sz="2000" b="1">
                <a:solidFill>
                  <a:srgbClr val="CC0000"/>
                </a:solidFill>
                <a:ea typeface="Times New Roman" pitchFamily="18" charset="0"/>
                <a:cs typeface="Arial" charset="0"/>
              </a:rPr>
              <a:t>Torque of motor :</a:t>
            </a:r>
            <a:endParaRPr lang="en-US" sz="2000" b="1">
              <a:solidFill>
                <a:srgbClr val="CC0000"/>
              </a:solidFill>
              <a:ea typeface="Times New Roman" pitchFamily="18" charset="0"/>
              <a:cs typeface="Arial" charset="0"/>
            </a:endParaRPr>
          </a:p>
        </p:txBody>
      </p:sp>
      <p:graphicFrame>
        <p:nvGraphicFramePr>
          <p:cNvPr id="6149" name="Object 21"/>
          <p:cNvGraphicFramePr>
            <a:graphicFrameLocks noChangeAspect="1"/>
          </p:cNvGraphicFramePr>
          <p:nvPr/>
        </p:nvGraphicFramePr>
        <p:xfrm>
          <a:off x="3429000" y="4572000"/>
          <a:ext cx="1219200" cy="944563"/>
        </p:xfrm>
        <a:graphic>
          <a:graphicData uri="http://schemas.openxmlformats.org/presentationml/2006/ole">
            <p:oleObj spid="_x0000_s6149" name="Equation" r:id="rId6" imgW="558558" imgH="431613" progId="Equation.3">
              <p:embed/>
            </p:oleObj>
          </a:graphicData>
        </a:graphic>
      </p:graphicFrame>
      <p:graphicFrame>
        <p:nvGraphicFramePr>
          <p:cNvPr id="6150" name="Object 22"/>
          <p:cNvGraphicFramePr>
            <a:graphicFrameLocks noChangeAspect="1"/>
          </p:cNvGraphicFramePr>
          <p:nvPr/>
        </p:nvGraphicFramePr>
        <p:xfrm>
          <a:off x="3733800" y="5567363"/>
          <a:ext cx="2209800" cy="909637"/>
        </p:xfrm>
        <a:graphic>
          <a:graphicData uri="http://schemas.openxmlformats.org/presentationml/2006/ole">
            <p:oleObj spid="_x0000_s6150" name="Equation" r:id="rId7" imgW="1104900" imgH="457200" progId="Equation.3">
              <p:embed/>
            </p:oleObj>
          </a:graphicData>
        </a:graphic>
      </p:graphicFrame>
      <p:sp>
        <p:nvSpPr>
          <p:cNvPr id="6157" name="Rectangle 23"/>
          <p:cNvSpPr>
            <a:spLocks noChangeArrowheads="1"/>
          </p:cNvSpPr>
          <p:nvPr/>
        </p:nvSpPr>
        <p:spPr bwMode="auto">
          <a:xfrm>
            <a:off x="1143000" y="5791200"/>
            <a:ext cx="762000" cy="396875"/>
          </a:xfrm>
          <a:prstGeom prst="rect">
            <a:avLst/>
          </a:prstGeom>
          <a:noFill/>
          <a:ln w="9525">
            <a:noFill/>
            <a:miter lim="800000"/>
            <a:headEnd/>
            <a:tailEnd/>
          </a:ln>
        </p:spPr>
        <p:txBody>
          <a:bodyPr anchor="ctr">
            <a:spAutoFit/>
          </a:bodyPr>
          <a:lstStyle/>
          <a:p>
            <a:pPr algn="just"/>
            <a:r>
              <a:rPr lang="sv-SE" sz="2000" b="1">
                <a:solidFill>
                  <a:srgbClr val="CC0000"/>
                </a:solidFill>
                <a:ea typeface="Times New Roman" pitchFamily="18" charset="0"/>
                <a:cs typeface="Arial" charset="0"/>
              </a:rPr>
              <a:t>or</a:t>
            </a:r>
            <a:endParaRPr lang="en-US" sz="2000" b="1">
              <a:solidFill>
                <a:srgbClr val="CC0000"/>
              </a:solidFill>
              <a:ea typeface="Times New Roman" pitchFamily="18" charset="0"/>
              <a:cs typeface="Arial" charset="0"/>
            </a:endParaRPr>
          </a:p>
        </p:txBody>
      </p:sp>
      <p:graphicFrame>
        <p:nvGraphicFramePr>
          <p:cNvPr id="6151" name="Object 24"/>
          <p:cNvGraphicFramePr>
            <a:graphicFrameLocks noChangeAspect="1"/>
          </p:cNvGraphicFramePr>
          <p:nvPr/>
        </p:nvGraphicFramePr>
        <p:xfrm>
          <a:off x="5548313" y="4495800"/>
          <a:ext cx="1690687" cy="944563"/>
        </p:xfrm>
        <a:graphic>
          <a:graphicData uri="http://schemas.openxmlformats.org/presentationml/2006/ole">
            <p:oleObj spid="_x0000_s6151" name="Equation" r:id="rId8" imgW="774360" imgH="431640" progId="Equation.3">
              <p:embed/>
            </p:oleObj>
          </a:graphicData>
        </a:graphic>
      </p:graphicFrame>
      <p:sp>
        <p:nvSpPr>
          <p:cNvPr id="6158" name="Rectangle 25"/>
          <p:cNvSpPr>
            <a:spLocks noChangeArrowheads="1"/>
          </p:cNvSpPr>
          <p:nvPr/>
        </p:nvSpPr>
        <p:spPr bwMode="auto">
          <a:xfrm>
            <a:off x="4953000" y="4784725"/>
            <a:ext cx="762000" cy="396875"/>
          </a:xfrm>
          <a:prstGeom prst="rect">
            <a:avLst/>
          </a:prstGeom>
          <a:noFill/>
          <a:ln w="9525">
            <a:noFill/>
            <a:miter lim="800000"/>
            <a:headEnd/>
            <a:tailEnd/>
          </a:ln>
        </p:spPr>
        <p:txBody>
          <a:bodyPr anchor="ctr">
            <a:spAutoFit/>
          </a:bodyPr>
          <a:lstStyle/>
          <a:p>
            <a:pPr algn="just"/>
            <a:r>
              <a:rPr lang="sv-SE" sz="2000" b="1">
                <a:solidFill>
                  <a:srgbClr val="CC0000"/>
                </a:solidFill>
                <a:ea typeface="Times New Roman" pitchFamily="18" charset="0"/>
                <a:cs typeface="Arial" charset="0"/>
              </a:rPr>
              <a:t>or</a:t>
            </a:r>
            <a:endParaRPr lang="en-US" sz="2000" b="1">
              <a:solidFill>
                <a:srgbClr val="CC0000"/>
              </a:solidFill>
              <a:ea typeface="Times New Roman" pitchFamily="18" charset="0"/>
              <a:cs typeface="Arial" charset="0"/>
            </a:endParaRPr>
          </a:p>
        </p:txBody>
      </p:sp>
      <p:sp>
        <p:nvSpPr>
          <p:cNvPr id="15" name="Footer Placeholder 14"/>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US" dirty="0"/>
          </a:p>
        </p:txBody>
      </p:sp>
      <p:sp>
        <p:nvSpPr>
          <p:cNvPr id="3" name="Content Placeholder 2"/>
          <p:cNvSpPr>
            <a:spLocks noGrp="1"/>
          </p:cNvSpPr>
          <p:nvPr>
            <p:ph idx="1"/>
          </p:nvPr>
        </p:nvSpPr>
        <p:spPr/>
        <p:txBody>
          <a:bodyPr/>
          <a:lstStyle/>
          <a:p>
            <a:r>
              <a:rPr lang="en-IN" dirty="0" smtClean="0"/>
              <a:t>Motion control and drives are very important actuation subsystems for process and discrete manufacturing industries.</a:t>
            </a:r>
          </a:p>
          <a:p>
            <a:r>
              <a:rPr lang="en-IN" dirty="0" smtClean="0"/>
              <a:t>Motion control systems are critical for product quality in discrete manufacturing, while variable speed drives lead to significant energy savings in common industrial loads such as pumps, compressors and fans.</a:t>
            </a:r>
            <a:endParaRPr lang="en-US" dirty="0"/>
          </a:p>
        </p:txBody>
      </p:sp>
      <p:sp>
        <p:nvSpPr>
          <p:cNvPr id="4" name="Footer Placeholder 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5"/>
          <p:cNvGraphicFramePr>
            <a:graphicFrameLocks noChangeAspect="1"/>
          </p:cNvGraphicFramePr>
          <p:nvPr/>
        </p:nvGraphicFramePr>
        <p:xfrm>
          <a:off x="4572000" y="2590800"/>
          <a:ext cx="2514600" cy="558800"/>
        </p:xfrm>
        <a:graphic>
          <a:graphicData uri="http://schemas.openxmlformats.org/presentationml/2006/ole">
            <p:oleObj spid="_x0000_s7170" name="Equation" r:id="rId3" imgW="1066800" imgH="241300" progId="Equation.3">
              <p:embed/>
            </p:oleObj>
          </a:graphicData>
        </a:graphic>
      </p:graphicFrame>
      <p:graphicFrame>
        <p:nvGraphicFramePr>
          <p:cNvPr id="7171" name="Object 4"/>
          <p:cNvGraphicFramePr>
            <a:graphicFrameLocks noChangeAspect="1"/>
          </p:cNvGraphicFramePr>
          <p:nvPr/>
        </p:nvGraphicFramePr>
        <p:xfrm>
          <a:off x="5029200" y="3200400"/>
          <a:ext cx="1916113" cy="504825"/>
        </p:xfrm>
        <a:graphic>
          <a:graphicData uri="http://schemas.openxmlformats.org/presentationml/2006/ole">
            <p:oleObj spid="_x0000_s7171" name="Equation" r:id="rId4" imgW="901309" imgH="241195" progId="Equation.3">
              <p:embed/>
            </p:oleObj>
          </a:graphicData>
        </a:graphic>
      </p:graphicFrame>
      <p:sp>
        <p:nvSpPr>
          <p:cNvPr id="7174" name="Rectangle 10"/>
          <p:cNvSpPr>
            <a:spLocks noChangeArrowheads="1"/>
          </p:cNvSpPr>
          <p:nvPr/>
        </p:nvSpPr>
        <p:spPr bwMode="auto">
          <a:xfrm>
            <a:off x="990600" y="2681288"/>
            <a:ext cx="3962400" cy="457200"/>
          </a:xfrm>
          <a:prstGeom prst="rect">
            <a:avLst/>
          </a:prstGeom>
          <a:noFill/>
          <a:ln w="9525">
            <a:noFill/>
            <a:miter lim="800000"/>
            <a:headEnd/>
            <a:tailEnd/>
          </a:ln>
        </p:spPr>
        <p:txBody>
          <a:bodyPr anchor="ctr">
            <a:spAutoFit/>
          </a:bodyPr>
          <a:lstStyle/>
          <a:p>
            <a:pPr algn="just"/>
            <a:r>
              <a:rPr lang="sv-SE" sz="2400" b="1">
                <a:solidFill>
                  <a:srgbClr val="CC0000"/>
                </a:solidFill>
                <a:ea typeface="Times New Roman" pitchFamily="18" charset="0"/>
                <a:cs typeface="Arial" charset="0"/>
              </a:rPr>
              <a:t>Input power of motor :</a:t>
            </a:r>
            <a:r>
              <a:rPr lang="sv-SE" sz="1400">
                <a:ea typeface="Times New Roman" pitchFamily="18" charset="0"/>
                <a:cs typeface="Arial" charset="0"/>
              </a:rPr>
              <a:t>  	</a:t>
            </a:r>
            <a:endParaRPr lang="sv-SE">
              <a:ea typeface="Times New Roman" pitchFamily="18" charset="0"/>
              <a:cs typeface="Arial" charset="0"/>
            </a:endParaRPr>
          </a:p>
        </p:txBody>
      </p:sp>
      <p:sp>
        <p:nvSpPr>
          <p:cNvPr id="7175" name="AutoShape 14"/>
          <p:cNvSpPr>
            <a:spLocks noChangeArrowheads="1"/>
          </p:cNvSpPr>
          <p:nvPr/>
        </p:nvSpPr>
        <p:spPr bwMode="auto">
          <a:xfrm>
            <a:off x="914400" y="685800"/>
            <a:ext cx="7924800" cy="1143000"/>
          </a:xfrm>
          <a:prstGeom prst="roundRect">
            <a:avLst>
              <a:gd name="adj" fmla="val 21667"/>
            </a:avLst>
          </a:prstGeom>
          <a:noFill/>
          <a:ln w="9525">
            <a:noFill/>
            <a:round/>
            <a:headEnd/>
            <a:tailEnd/>
          </a:ln>
        </p:spPr>
        <p:txBody>
          <a:bodyPr anchor="b"/>
          <a:lstStyle/>
          <a:p>
            <a:pPr eaLnBrk="1" hangingPunct="1">
              <a:lnSpc>
                <a:spcPct val="90000"/>
              </a:lnSpc>
            </a:pPr>
            <a:r>
              <a:rPr lang="en-US" sz="3200" b="1">
                <a:solidFill>
                  <a:srgbClr val="0000FF"/>
                </a:solidFill>
              </a:rPr>
              <a:t>Performance Characteristic of Induction Motor</a:t>
            </a:r>
          </a:p>
        </p:txBody>
      </p:sp>
      <p:graphicFrame>
        <p:nvGraphicFramePr>
          <p:cNvPr id="7172" name="Object 16"/>
          <p:cNvGraphicFramePr>
            <a:graphicFrameLocks noChangeAspect="1"/>
          </p:cNvGraphicFramePr>
          <p:nvPr/>
        </p:nvGraphicFramePr>
        <p:xfrm>
          <a:off x="4876800" y="4038600"/>
          <a:ext cx="2362200" cy="565150"/>
        </p:xfrm>
        <a:graphic>
          <a:graphicData uri="http://schemas.openxmlformats.org/presentationml/2006/ole">
            <p:oleObj spid="_x0000_s7172" name="Equation" r:id="rId5" imgW="990170" imgH="241195" progId="Equation.3">
              <p:embed/>
            </p:oleObj>
          </a:graphicData>
        </a:graphic>
      </p:graphicFrame>
      <p:graphicFrame>
        <p:nvGraphicFramePr>
          <p:cNvPr id="7173" name="Object 15"/>
          <p:cNvGraphicFramePr>
            <a:graphicFrameLocks noChangeAspect="1"/>
          </p:cNvGraphicFramePr>
          <p:nvPr/>
        </p:nvGraphicFramePr>
        <p:xfrm>
          <a:off x="2895600" y="5105400"/>
          <a:ext cx="2724150" cy="922338"/>
        </p:xfrm>
        <a:graphic>
          <a:graphicData uri="http://schemas.openxmlformats.org/presentationml/2006/ole">
            <p:oleObj spid="_x0000_s7173" name="Equation" r:id="rId6" imgW="1384300" imgH="469900" progId="Equation.3">
              <p:embed/>
            </p:oleObj>
          </a:graphicData>
        </a:graphic>
      </p:graphicFrame>
      <p:sp>
        <p:nvSpPr>
          <p:cNvPr id="7176" name="Rectangle 17"/>
          <p:cNvSpPr>
            <a:spLocks noChangeArrowheads="1"/>
          </p:cNvSpPr>
          <p:nvPr/>
        </p:nvSpPr>
        <p:spPr bwMode="auto">
          <a:xfrm>
            <a:off x="914400" y="4038600"/>
            <a:ext cx="4003675" cy="457200"/>
          </a:xfrm>
          <a:prstGeom prst="rect">
            <a:avLst/>
          </a:prstGeom>
          <a:noFill/>
          <a:ln w="9525">
            <a:noFill/>
            <a:miter lim="800000"/>
            <a:headEnd/>
            <a:tailEnd/>
          </a:ln>
        </p:spPr>
        <p:txBody>
          <a:bodyPr wrap="none" anchor="ctr">
            <a:spAutoFit/>
          </a:bodyPr>
          <a:lstStyle/>
          <a:p>
            <a:pPr algn="just" eaLnBrk="1" hangingPunct="1"/>
            <a:r>
              <a:rPr lang="sv-SE" sz="2400" b="1">
                <a:solidFill>
                  <a:srgbClr val="CC0000"/>
                </a:solidFill>
                <a:ea typeface="Times New Roman" pitchFamily="18" charset="0"/>
                <a:cs typeface="Arial" charset="0"/>
              </a:rPr>
              <a:t>Output power of motor :    </a:t>
            </a:r>
          </a:p>
        </p:txBody>
      </p:sp>
      <p:sp>
        <p:nvSpPr>
          <p:cNvPr id="7177" name="Rectangle 18"/>
          <p:cNvSpPr>
            <a:spLocks noChangeArrowheads="1"/>
          </p:cNvSpPr>
          <p:nvPr/>
        </p:nvSpPr>
        <p:spPr bwMode="auto">
          <a:xfrm>
            <a:off x="914400" y="5105400"/>
            <a:ext cx="2006600" cy="669925"/>
          </a:xfrm>
          <a:prstGeom prst="rect">
            <a:avLst/>
          </a:prstGeom>
          <a:noFill/>
          <a:ln w="9525">
            <a:noFill/>
            <a:miter lim="800000"/>
            <a:headEnd/>
            <a:tailEnd/>
          </a:ln>
        </p:spPr>
        <p:txBody>
          <a:bodyPr wrap="none" anchor="ctr">
            <a:spAutoFit/>
          </a:bodyPr>
          <a:lstStyle/>
          <a:p>
            <a:pPr algn="just" eaLnBrk="1" hangingPunct="1"/>
            <a:r>
              <a:rPr lang="sv-SE" sz="1400">
                <a:ea typeface="Times New Roman" pitchFamily="18" charset="0"/>
                <a:cs typeface="Arial" charset="0"/>
              </a:rPr>
              <a:t>                          </a:t>
            </a:r>
            <a:endParaRPr lang="en-US" sz="900">
              <a:ea typeface="Times New Roman" pitchFamily="18" charset="0"/>
              <a:cs typeface="Arial" charset="0"/>
            </a:endParaRPr>
          </a:p>
          <a:p>
            <a:pPr algn="just"/>
            <a:r>
              <a:rPr lang="sv-SE" sz="1400">
                <a:ea typeface="Times New Roman" pitchFamily="18" charset="0"/>
                <a:cs typeface="Arial" charset="0"/>
              </a:rPr>
              <a:t> </a:t>
            </a:r>
            <a:r>
              <a:rPr lang="sv-SE" sz="2400" b="1">
                <a:solidFill>
                  <a:srgbClr val="CC0000"/>
                </a:solidFill>
                <a:ea typeface="Times New Roman" pitchFamily="18" charset="0"/>
                <a:cs typeface="Arial" charset="0"/>
              </a:rPr>
              <a:t>Efficiency :</a:t>
            </a:r>
            <a:r>
              <a:rPr lang="sv-SE" sz="1400">
                <a:ea typeface="Times New Roman" pitchFamily="18" charset="0"/>
                <a:cs typeface="Arial" charset="0"/>
              </a:rPr>
              <a:t>   </a:t>
            </a:r>
            <a:endParaRPr lang="sv-SE">
              <a:ea typeface="Times New Roman" pitchFamily="18" charset="0"/>
              <a:cs typeface="Arial" charset="0"/>
            </a:endParaRPr>
          </a:p>
        </p:txBody>
      </p:sp>
      <p:sp>
        <p:nvSpPr>
          <p:cNvPr id="10" name="Footer Placeholder 9"/>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6"/>
          <p:cNvGraphicFramePr>
            <a:graphicFrameLocks noChangeAspect="1"/>
          </p:cNvGraphicFramePr>
          <p:nvPr/>
        </p:nvGraphicFramePr>
        <p:xfrm>
          <a:off x="1504950" y="2586038"/>
          <a:ext cx="2362200" cy="481012"/>
        </p:xfrm>
        <a:graphic>
          <a:graphicData uri="http://schemas.openxmlformats.org/presentationml/2006/ole">
            <p:oleObj spid="_x0000_s8194" name="Equation" r:id="rId3" imgW="1168400" imgH="241300" progId="Equation.3">
              <p:embed/>
            </p:oleObj>
          </a:graphicData>
        </a:graphic>
      </p:graphicFrame>
      <p:graphicFrame>
        <p:nvGraphicFramePr>
          <p:cNvPr id="8195" name="Object 5"/>
          <p:cNvGraphicFramePr>
            <a:graphicFrameLocks noChangeAspect="1"/>
          </p:cNvGraphicFramePr>
          <p:nvPr/>
        </p:nvGraphicFramePr>
        <p:xfrm>
          <a:off x="1733550" y="3200400"/>
          <a:ext cx="1600200" cy="473075"/>
        </p:xfrm>
        <a:graphic>
          <a:graphicData uri="http://schemas.openxmlformats.org/presentationml/2006/ole">
            <p:oleObj spid="_x0000_s8195" name="Equation" r:id="rId4" imgW="799753" imgH="241195" progId="Equation.3">
              <p:embed/>
            </p:oleObj>
          </a:graphicData>
        </a:graphic>
      </p:graphicFrame>
      <p:graphicFrame>
        <p:nvGraphicFramePr>
          <p:cNvPr id="8196" name="Object 4"/>
          <p:cNvGraphicFramePr>
            <a:graphicFrameLocks noChangeAspect="1"/>
          </p:cNvGraphicFramePr>
          <p:nvPr/>
        </p:nvGraphicFramePr>
        <p:xfrm>
          <a:off x="1066800" y="4343400"/>
          <a:ext cx="3067050" cy="909638"/>
        </p:xfrm>
        <a:graphic>
          <a:graphicData uri="http://schemas.openxmlformats.org/presentationml/2006/ole">
            <p:oleObj spid="_x0000_s8196" name="Equation" r:id="rId5" imgW="1574800" imgH="469900" progId="Equation.3">
              <p:embed/>
            </p:oleObj>
          </a:graphicData>
        </a:graphic>
      </p:graphicFrame>
      <p:sp>
        <p:nvSpPr>
          <p:cNvPr id="8197" name="Rectangle 7"/>
          <p:cNvSpPr>
            <a:spLocks noChangeArrowheads="1"/>
          </p:cNvSpPr>
          <p:nvPr/>
        </p:nvSpPr>
        <p:spPr bwMode="auto">
          <a:xfrm>
            <a:off x="1106488" y="2646363"/>
            <a:ext cx="393700" cy="396875"/>
          </a:xfrm>
          <a:prstGeom prst="rect">
            <a:avLst/>
          </a:prstGeom>
          <a:noFill/>
          <a:ln w="9525">
            <a:noFill/>
            <a:miter lim="800000"/>
            <a:headEnd/>
            <a:tailEnd/>
          </a:ln>
        </p:spPr>
        <p:txBody>
          <a:bodyPr wrap="none" anchor="ctr">
            <a:spAutoFit/>
          </a:bodyPr>
          <a:lstStyle/>
          <a:p>
            <a:pPr algn="just" eaLnBrk="1" hangingPunct="1"/>
            <a:r>
              <a:rPr lang="sv-SE" sz="2000">
                <a:solidFill>
                  <a:srgbClr val="CC0000"/>
                </a:solidFill>
                <a:ea typeface="Times New Roman" pitchFamily="18" charset="0"/>
                <a:cs typeface="Arial" charset="0"/>
              </a:rPr>
              <a:t>If </a:t>
            </a:r>
          </a:p>
        </p:txBody>
      </p:sp>
      <p:sp>
        <p:nvSpPr>
          <p:cNvPr id="8198" name="Rectangle 8"/>
          <p:cNvSpPr>
            <a:spLocks noChangeArrowheads="1"/>
          </p:cNvSpPr>
          <p:nvPr/>
        </p:nvSpPr>
        <p:spPr bwMode="auto">
          <a:xfrm>
            <a:off x="971550" y="3154363"/>
            <a:ext cx="608013" cy="396875"/>
          </a:xfrm>
          <a:prstGeom prst="rect">
            <a:avLst/>
          </a:prstGeom>
          <a:noFill/>
          <a:ln w="9525">
            <a:noFill/>
            <a:miter lim="800000"/>
            <a:headEnd/>
            <a:tailEnd/>
          </a:ln>
        </p:spPr>
        <p:txBody>
          <a:bodyPr wrap="none" anchor="ctr">
            <a:spAutoFit/>
          </a:bodyPr>
          <a:lstStyle/>
          <a:p>
            <a:pPr algn="just" eaLnBrk="1" hangingPunct="1"/>
            <a:r>
              <a:rPr lang="sv-SE" sz="2000">
                <a:solidFill>
                  <a:srgbClr val="CC0000"/>
                </a:solidFill>
                <a:ea typeface="Times New Roman" pitchFamily="18" charset="0"/>
                <a:cs typeface="Arial" charset="0"/>
              </a:rPr>
              <a:t>and</a:t>
            </a:r>
          </a:p>
        </p:txBody>
      </p:sp>
      <p:sp>
        <p:nvSpPr>
          <p:cNvPr id="8199" name="Rectangle 9"/>
          <p:cNvSpPr>
            <a:spLocks noChangeArrowheads="1"/>
          </p:cNvSpPr>
          <p:nvPr/>
        </p:nvSpPr>
        <p:spPr bwMode="auto">
          <a:xfrm>
            <a:off x="914400" y="3810000"/>
            <a:ext cx="5410200" cy="457200"/>
          </a:xfrm>
          <a:prstGeom prst="rect">
            <a:avLst/>
          </a:prstGeom>
          <a:noFill/>
          <a:ln w="9525">
            <a:noFill/>
            <a:miter lim="800000"/>
            <a:headEnd/>
            <a:tailEnd/>
          </a:ln>
        </p:spPr>
        <p:txBody>
          <a:bodyPr anchor="ctr">
            <a:spAutoFit/>
          </a:bodyPr>
          <a:lstStyle/>
          <a:p>
            <a:pPr algn="just" eaLnBrk="1" hangingPunct="1"/>
            <a:r>
              <a:rPr lang="sv-SE" sz="1400">
                <a:ea typeface="Times New Roman" pitchFamily="18" charset="0"/>
                <a:cs typeface="Arial" charset="0"/>
              </a:rPr>
              <a:t>  </a:t>
            </a:r>
            <a:r>
              <a:rPr lang="sv-SE" sz="2400">
                <a:solidFill>
                  <a:srgbClr val="CC0000"/>
                </a:solidFill>
                <a:ea typeface="Times New Roman" pitchFamily="18" charset="0"/>
                <a:cs typeface="Arial" charset="0"/>
              </a:rPr>
              <a:t>so, the efficiency can calculated as :</a:t>
            </a:r>
          </a:p>
        </p:txBody>
      </p:sp>
      <p:sp>
        <p:nvSpPr>
          <p:cNvPr id="8200" name="AutoShape 11"/>
          <p:cNvSpPr>
            <a:spLocks noChangeArrowheads="1"/>
          </p:cNvSpPr>
          <p:nvPr/>
        </p:nvSpPr>
        <p:spPr bwMode="auto">
          <a:xfrm>
            <a:off x="914400" y="685800"/>
            <a:ext cx="7924800" cy="1143000"/>
          </a:xfrm>
          <a:prstGeom prst="roundRect">
            <a:avLst>
              <a:gd name="adj" fmla="val 21667"/>
            </a:avLst>
          </a:prstGeom>
          <a:noFill/>
          <a:ln w="9525">
            <a:noFill/>
            <a:round/>
            <a:headEnd/>
            <a:tailEnd/>
          </a:ln>
        </p:spPr>
        <p:txBody>
          <a:bodyPr anchor="b"/>
          <a:lstStyle/>
          <a:p>
            <a:pPr eaLnBrk="1" hangingPunct="1">
              <a:lnSpc>
                <a:spcPct val="90000"/>
              </a:lnSpc>
            </a:pPr>
            <a:r>
              <a:rPr lang="en-US" sz="3200" b="1">
                <a:solidFill>
                  <a:srgbClr val="0000FF"/>
                </a:solidFill>
              </a:rPr>
              <a:t>Performance Characteristic of Induction Motor</a:t>
            </a:r>
          </a:p>
        </p:txBody>
      </p:sp>
      <p:sp>
        <p:nvSpPr>
          <p:cNvPr id="9" name="Footer Placeholder 8"/>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5"/>
          <p:cNvGraphicFramePr>
            <a:graphicFrameLocks noChangeAspect="1"/>
          </p:cNvGraphicFramePr>
          <p:nvPr/>
        </p:nvGraphicFramePr>
        <p:xfrm>
          <a:off x="2743200" y="2667000"/>
          <a:ext cx="2286000" cy="461963"/>
        </p:xfrm>
        <a:graphic>
          <a:graphicData uri="http://schemas.openxmlformats.org/presentationml/2006/ole">
            <p:oleObj spid="_x0000_s9218" name="Equation" r:id="rId3" imgW="1244520" imgH="253800" progId="Equation.3">
              <p:embed/>
            </p:oleObj>
          </a:graphicData>
        </a:graphic>
      </p:graphicFrame>
      <p:graphicFrame>
        <p:nvGraphicFramePr>
          <p:cNvPr id="9219" name="Object 4"/>
          <p:cNvGraphicFramePr>
            <a:graphicFrameLocks noChangeAspect="1"/>
          </p:cNvGraphicFramePr>
          <p:nvPr/>
        </p:nvGraphicFramePr>
        <p:xfrm>
          <a:off x="-1271588" y="3595688"/>
          <a:ext cx="742950" cy="314325"/>
        </p:xfrm>
        <a:graphic>
          <a:graphicData uri="http://schemas.openxmlformats.org/presentationml/2006/ole">
            <p:oleObj spid="_x0000_s9219" name="Equation" r:id="rId4" imgW="545863" imgH="228501" progId="Equation.3">
              <p:embed/>
            </p:oleObj>
          </a:graphicData>
        </a:graphic>
      </p:graphicFrame>
      <p:sp>
        <p:nvSpPr>
          <p:cNvPr id="9224" name="Rectangle 6"/>
          <p:cNvSpPr>
            <a:spLocks noChangeArrowheads="1"/>
          </p:cNvSpPr>
          <p:nvPr/>
        </p:nvSpPr>
        <p:spPr bwMode="auto">
          <a:xfrm>
            <a:off x="762000" y="2362200"/>
            <a:ext cx="8001000" cy="701675"/>
          </a:xfrm>
          <a:prstGeom prst="rect">
            <a:avLst/>
          </a:prstGeom>
          <a:noFill/>
          <a:ln w="9525">
            <a:noFill/>
            <a:miter lim="800000"/>
            <a:headEnd/>
            <a:tailEnd/>
          </a:ln>
        </p:spPr>
        <p:txBody>
          <a:bodyPr anchor="ctr">
            <a:spAutoFit/>
          </a:bodyPr>
          <a:lstStyle/>
          <a:p>
            <a:pPr algn="just" eaLnBrk="1" hangingPunct="1"/>
            <a:r>
              <a:rPr lang="sv-SE" sz="2000">
                <a:ea typeface="Times New Roman" pitchFamily="18" charset="0"/>
                <a:cs typeface="Arial" charset="0"/>
              </a:rPr>
              <a:t>Generally, value of reactance magnetization X</a:t>
            </a:r>
            <a:r>
              <a:rPr lang="sv-SE" sz="2000" baseline="-30000">
                <a:ea typeface="Times New Roman" pitchFamily="18" charset="0"/>
                <a:cs typeface="Arial" charset="0"/>
              </a:rPr>
              <a:t>m</a:t>
            </a:r>
            <a:r>
              <a:rPr lang="sv-SE" sz="2000">
                <a:ea typeface="Times New Roman" pitchFamily="18" charset="0"/>
                <a:cs typeface="Arial" charset="0"/>
              </a:rPr>
              <a:t> &gt;&gt; value</a:t>
            </a:r>
            <a:r>
              <a:rPr lang="sv-SE" sz="1400">
                <a:ea typeface="Times New Roman" pitchFamily="18" charset="0"/>
                <a:cs typeface="Arial" charset="0"/>
              </a:rPr>
              <a:t> </a:t>
            </a:r>
            <a:r>
              <a:rPr lang="sv-SE">
                <a:ea typeface="Times New Roman" pitchFamily="18" charset="0"/>
                <a:cs typeface="Arial" charset="0"/>
              </a:rPr>
              <a:t>Rm (core losses) </a:t>
            </a:r>
            <a:r>
              <a:rPr lang="sv-SE" sz="1400">
                <a:ea typeface="Times New Roman" pitchFamily="18" charset="0"/>
                <a:cs typeface="Arial" charset="0"/>
              </a:rPr>
              <a:t> </a:t>
            </a:r>
            <a:r>
              <a:rPr lang="sv-SE" sz="2000">
                <a:ea typeface="Times New Roman" pitchFamily="18" charset="0"/>
                <a:cs typeface="Arial" charset="0"/>
              </a:rPr>
              <a:t>and also</a:t>
            </a:r>
            <a:r>
              <a:rPr lang="sv-SE" sz="1400">
                <a:ea typeface="Times New Roman" pitchFamily="18" charset="0"/>
                <a:cs typeface="Arial" charset="0"/>
              </a:rPr>
              <a:t> </a:t>
            </a:r>
          </a:p>
        </p:txBody>
      </p:sp>
      <p:sp>
        <p:nvSpPr>
          <p:cNvPr id="9225" name="Rectangle 10"/>
          <p:cNvSpPr>
            <a:spLocks noChangeArrowheads="1"/>
          </p:cNvSpPr>
          <p:nvPr/>
        </p:nvSpPr>
        <p:spPr bwMode="auto">
          <a:xfrm>
            <a:off x="838200" y="3306763"/>
            <a:ext cx="6600825" cy="396875"/>
          </a:xfrm>
          <a:prstGeom prst="rect">
            <a:avLst/>
          </a:prstGeom>
          <a:noFill/>
          <a:ln w="9525">
            <a:noFill/>
            <a:miter lim="800000"/>
            <a:headEnd/>
            <a:tailEnd/>
          </a:ln>
        </p:spPr>
        <p:txBody>
          <a:bodyPr wrap="none" anchor="ctr">
            <a:spAutoFit/>
          </a:bodyPr>
          <a:lstStyle/>
          <a:p>
            <a:pPr algn="just" eaLnBrk="1" hangingPunct="1"/>
            <a:r>
              <a:rPr lang="sv-SE" sz="2000">
                <a:ea typeface="Times New Roman" pitchFamily="18" charset="0"/>
                <a:cs typeface="Arial" charset="0"/>
              </a:rPr>
              <a:t>So, the magnetizing voltage same with the input voltage :</a:t>
            </a:r>
          </a:p>
        </p:txBody>
      </p:sp>
      <p:graphicFrame>
        <p:nvGraphicFramePr>
          <p:cNvPr id="9220" name="Object 9"/>
          <p:cNvGraphicFramePr>
            <a:graphicFrameLocks noChangeAspect="1"/>
          </p:cNvGraphicFramePr>
          <p:nvPr/>
        </p:nvGraphicFramePr>
        <p:xfrm>
          <a:off x="-1271588" y="3271838"/>
          <a:ext cx="742950" cy="314325"/>
        </p:xfrm>
        <a:graphic>
          <a:graphicData uri="http://schemas.openxmlformats.org/presentationml/2006/ole">
            <p:oleObj spid="_x0000_s9220" name="Equation" r:id="rId5" imgW="545863" imgH="228501" progId="Equation.3">
              <p:embed/>
            </p:oleObj>
          </a:graphicData>
        </a:graphic>
      </p:graphicFrame>
      <p:sp>
        <p:nvSpPr>
          <p:cNvPr id="9226" name="Rectangle 13"/>
          <p:cNvSpPr>
            <a:spLocks noChangeArrowheads="1"/>
          </p:cNvSpPr>
          <p:nvPr/>
        </p:nvSpPr>
        <p:spPr bwMode="auto">
          <a:xfrm>
            <a:off x="0" y="3271838"/>
            <a:ext cx="9144000" cy="0"/>
          </a:xfrm>
          <a:prstGeom prst="rect">
            <a:avLst/>
          </a:prstGeom>
          <a:noFill/>
          <a:ln w="9525">
            <a:noFill/>
            <a:miter lim="800000"/>
            <a:headEnd/>
            <a:tailEnd/>
          </a:ln>
        </p:spPr>
        <p:txBody>
          <a:bodyPr wrap="none" anchor="ctr">
            <a:spAutoFit/>
          </a:bodyPr>
          <a:lstStyle/>
          <a:p>
            <a:endParaRPr lang="en-MY"/>
          </a:p>
        </p:txBody>
      </p:sp>
      <p:graphicFrame>
        <p:nvGraphicFramePr>
          <p:cNvPr id="9221" name="Object 12"/>
          <p:cNvGraphicFramePr>
            <a:graphicFrameLocks noChangeAspect="1"/>
          </p:cNvGraphicFramePr>
          <p:nvPr/>
        </p:nvGraphicFramePr>
        <p:xfrm>
          <a:off x="7467600" y="3200400"/>
          <a:ext cx="1295400" cy="547688"/>
        </p:xfrm>
        <a:graphic>
          <a:graphicData uri="http://schemas.openxmlformats.org/presentationml/2006/ole">
            <p:oleObj spid="_x0000_s9221" name="Equation" r:id="rId6" imgW="545863" imgH="228501" progId="Equation.3">
              <p:embed/>
            </p:oleObj>
          </a:graphicData>
        </a:graphic>
      </p:graphicFrame>
      <p:sp>
        <p:nvSpPr>
          <p:cNvPr id="9227" name="Text Box 14"/>
          <p:cNvSpPr txBox="1">
            <a:spLocks noChangeArrowheads="1"/>
          </p:cNvSpPr>
          <p:nvPr/>
        </p:nvSpPr>
        <p:spPr bwMode="auto">
          <a:xfrm>
            <a:off x="914400" y="4038600"/>
            <a:ext cx="5105400" cy="366713"/>
          </a:xfrm>
          <a:prstGeom prst="rect">
            <a:avLst/>
          </a:prstGeom>
          <a:noFill/>
          <a:ln w="9525">
            <a:noFill/>
            <a:miter lim="800000"/>
            <a:headEnd/>
            <a:tailEnd/>
          </a:ln>
        </p:spPr>
        <p:txBody>
          <a:bodyPr>
            <a:spAutoFit/>
          </a:bodyPr>
          <a:lstStyle/>
          <a:p>
            <a:pPr>
              <a:spcBef>
                <a:spcPct val="50000"/>
              </a:spcBef>
            </a:pPr>
            <a:r>
              <a:rPr lang="en-US"/>
              <a:t>Therefore, the equivalent circuit is ;</a:t>
            </a:r>
          </a:p>
        </p:txBody>
      </p:sp>
      <p:graphicFrame>
        <p:nvGraphicFramePr>
          <p:cNvPr id="9222" name="Object 15"/>
          <p:cNvGraphicFramePr>
            <a:graphicFrameLocks noChangeAspect="1"/>
          </p:cNvGraphicFramePr>
          <p:nvPr/>
        </p:nvGraphicFramePr>
        <p:xfrm>
          <a:off x="838200" y="4648200"/>
          <a:ext cx="3810000" cy="1990725"/>
        </p:xfrm>
        <a:graphic>
          <a:graphicData uri="http://schemas.openxmlformats.org/presentationml/2006/ole">
            <p:oleObj spid="_x0000_s9222" name="Visio" r:id="rId7" imgW="4429999" imgH="2314132" progId="">
              <p:embed/>
            </p:oleObj>
          </a:graphicData>
        </a:graphic>
      </p:graphicFrame>
      <p:sp>
        <p:nvSpPr>
          <p:cNvPr id="9228" name="AutoShape 16"/>
          <p:cNvSpPr>
            <a:spLocks noChangeArrowheads="1"/>
          </p:cNvSpPr>
          <p:nvPr/>
        </p:nvSpPr>
        <p:spPr bwMode="auto">
          <a:xfrm>
            <a:off x="4724400" y="5334000"/>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MY"/>
          </a:p>
        </p:txBody>
      </p:sp>
      <p:sp>
        <p:nvSpPr>
          <p:cNvPr id="9229" name="Rectangle 18"/>
          <p:cNvSpPr>
            <a:spLocks noChangeArrowheads="1"/>
          </p:cNvSpPr>
          <p:nvPr/>
        </p:nvSpPr>
        <p:spPr bwMode="auto">
          <a:xfrm>
            <a:off x="0" y="2238375"/>
            <a:ext cx="9144000" cy="0"/>
          </a:xfrm>
          <a:prstGeom prst="rect">
            <a:avLst/>
          </a:prstGeom>
          <a:noFill/>
          <a:ln w="9525">
            <a:noFill/>
            <a:miter lim="800000"/>
            <a:headEnd/>
            <a:tailEnd/>
          </a:ln>
        </p:spPr>
        <p:txBody>
          <a:bodyPr wrap="none" anchor="ctr">
            <a:spAutoFit/>
          </a:bodyPr>
          <a:lstStyle/>
          <a:p>
            <a:endParaRPr lang="en-MY"/>
          </a:p>
        </p:txBody>
      </p:sp>
      <p:graphicFrame>
        <p:nvGraphicFramePr>
          <p:cNvPr id="9223" name="Object 17"/>
          <p:cNvGraphicFramePr>
            <a:graphicFrameLocks noChangeAspect="1"/>
          </p:cNvGraphicFramePr>
          <p:nvPr/>
        </p:nvGraphicFramePr>
        <p:xfrm>
          <a:off x="5181600" y="4570413"/>
          <a:ext cx="3676650" cy="2211387"/>
        </p:xfrm>
        <a:graphic>
          <a:graphicData uri="http://schemas.openxmlformats.org/presentationml/2006/ole">
            <p:oleObj spid="_x0000_s9223" name="Visio" r:id="rId8" imgW="4586344" imgH="2383852" progId="">
              <p:embed/>
            </p:oleObj>
          </a:graphicData>
        </a:graphic>
      </p:graphicFrame>
      <p:sp>
        <p:nvSpPr>
          <p:cNvPr id="9230" name="Text Box 19"/>
          <p:cNvSpPr txBox="1">
            <a:spLocks noChangeArrowheads="1"/>
          </p:cNvSpPr>
          <p:nvPr/>
        </p:nvSpPr>
        <p:spPr bwMode="auto">
          <a:xfrm>
            <a:off x="5791200" y="5410200"/>
            <a:ext cx="838200" cy="274638"/>
          </a:xfrm>
          <a:prstGeom prst="rect">
            <a:avLst/>
          </a:prstGeom>
          <a:noFill/>
          <a:ln w="9525">
            <a:noFill/>
            <a:miter lim="800000"/>
            <a:headEnd/>
            <a:tailEnd/>
          </a:ln>
        </p:spPr>
        <p:txBody>
          <a:bodyPr>
            <a:spAutoFit/>
          </a:bodyPr>
          <a:lstStyle/>
          <a:p>
            <a:pPr>
              <a:spcBef>
                <a:spcPct val="50000"/>
              </a:spcBef>
            </a:pPr>
            <a:r>
              <a:rPr lang="en-US" sz="1200"/>
              <a:t>Xm</a:t>
            </a:r>
          </a:p>
        </p:txBody>
      </p:sp>
      <p:sp>
        <p:nvSpPr>
          <p:cNvPr id="9231" name="AutoShape 20"/>
          <p:cNvSpPr>
            <a:spLocks noChangeArrowheads="1"/>
          </p:cNvSpPr>
          <p:nvPr/>
        </p:nvSpPr>
        <p:spPr bwMode="auto">
          <a:xfrm>
            <a:off x="762000" y="609600"/>
            <a:ext cx="7924800" cy="1143000"/>
          </a:xfrm>
          <a:prstGeom prst="roundRect">
            <a:avLst>
              <a:gd name="adj" fmla="val 21667"/>
            </a:avLst>
          </a:prstGeom>
          <a:noFill/>
          <a:ln w="9525">
            <a:noFill/>
            <a:round/>
            <a:headEnd/>
            <a:tailEnd/>
          </a:ln>
        </p:spPr>
        <p:txBody>
          <a:bodyPr anchor="b"/>
          <a:lstStyle/>
          <a:p>
            <a:pPr eaLnBrk="1" hangingPunct="1">
              <a:lnSpc>
                <a:spcPct val="90000"/>
              </a:lnSpc>
            </a:pPr>
            <a:r>
              <a:rPr lang="en-US" sz="3200" b="1">
                <a:solidFill>
                  <a:srgbClr val="0000FF"/>
                </a:solidFill>
              </a:rPr>
              <a:t>Performance Characteristic of Induction Motor</a:t>
            </a:r>
          </a:p>
        </p:txBody>
      </p:sp>
      <p:sp>
        <p:nvSpPr>
          <p:cNvPr id="16" name="Footer Placeholder 15"/>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ChangeArrowheads="1"/>
          </p:cNvSpPr>
          <p:nvPr/>
        </p:nvSpPr>
        <p:spPr bwMode="auto">
          <a:xfrm>
            <a:off x="1219200" y="2971800"/>
            <a:ext cx="9144000" cy="0"/>
          </a:xfrm>
          <a:prstGeom prst="rect">
            <a:avLst/>
          </a:prstGeom>
          <a:noFill/>
          <a:ln w="9525">
            <a:noFill/>
            <a:miter lim="800000"/>
            <a:headEnd/>
            <a:tailEnd/>
          </a:ln>
        </p:spPr>
        <p:txBody>
          <a:bodyPr wrap="none" anchor="ctr">
            <a:spAutoFit/>
          </a:bodyPr>
          <a:lstStyle/>
          <a:p>
            <a:endParaRPr lang="en-MY"/>
          </a:p>
        </p:txBody>
      </p:sp>
      <p:graphicFrame>
        <p:nvGraphicFramePr>
          <p:cNvPr id="10242" name="Object 4"/>
          <p:cNvGraphicFramePr>
            <a:graphicFrameLocks noChangeAspect="1"/>
          </p:cNvGraphicFramePr>
          <p:nvPr/>
        </p:nvGraphicFramePr>
        <p:xfrm>
          <a:off x="5181600" y="3276600"/>
          <a:ext cx="3505200" cy="1220788"/>
        </p:xfrm>
        <a:graphic>
          <a:graphicData uri="http://schemas.openxmlformats.org/presentationml/2006/ole">
            <p:oleObj spid="_x0000_s10242" name="Equation" r:id="rId3" imgW="2324100" imgH="812800" progId="Equation.3">
              <p:embed/>
            </p:oleObj>
          </a:graphicData>
        </a:graphic>
      </p:graphicFrame>
      <p:sp>
        <p:nvSpPr>
          <p:cNvPr id="10246" name="Text Box 6"/>
          <p:cNvSpPr txBox="1">
            <a:spLocks noChangeArrowheads="1"/>
          </p:cNvSpPr>
          <p:nvPr/>
        </p:nvSpPr>
        <p:spPr bwMode="auto">
          <a:xfrm>
            <a:off x="1066800" y="2514600"/>
            <a:ext cx="6477000" cy="366713"/>
          </a:xfrm>
          <a:prstGeom prst="rect">
            <a:avLst/>
          </a:prstGeom>
          <a:noFill/>
          <a:ln w="9525">
            <a:noFill/>
            <a:miter lim="800000"/>
            <a:headEnd/>
            <a:tailEnd/>
          </a:ln>
        </p:spPr>
        <p:txBody>
          <a:bodyPr>
            <a:spAutoFit/>
          </a:bodyPr>
          <a:lstStyle/>
          <a:p>
            <a:pPr>
              <a:spcBef>
                <a:spcPct val="50000"/>
              </a:spcBef>
            </a:pPr>
            <a:r>
              <a:rPr lang="en-US"/>
              <a:t>Total Impedance of this circuit is :</a:t>
            </a:r>
          </a:p>
        </p:txBody>
      </p:sp>
      <p:sp>
        <p:nvSpPr>
          <p:cNvPr id="10247" name="AutoShape 7"/>
          <p:cNvSpPr>
            <a:spLocks noChangeArrowheads="1"/>
          </p:cNvSpPr>
          <p:nvPr/>
        </p:nvSpPr>
        <p:spPr bwMode="auto">
          <a:xfrm>
            <a:off x="762000" y="762000"/>
            <a:ext cx="7924800" cy="1143000"/>
          </a:xfrm>
          <a:prstGeom prst="roundRect">
            <a:avLst>
              <a:gd name="adj" fmla="val 21667"/>
            </a:avLst>
          </a:prstGeom>
          <a:noFill/>
          <a:ln w="9525">
            <a:noFill/>
            <a:round/>
            <a:headEnd/>
            <a:tailEnd/>
          </a:ln>
        </p:spPr>
        <p:txBody>
          <a:bodyPr anchor="b"/>
          <a:lstStyle/>
          <a:p>
            <a:pPr eaLnBrk="1" hangingPunct="1">
              <a:lnSpc>
                <a:spcPct val="90000"/>
              </a:lnSpc>
            </a:pPr>
            <a:r>
              <a:rPr lang="en-US" sz="3200" b="1">
                <a:solidFill>
                  <a:srgbClr val="0000FF"/>
                </a:solidFill>
              </a:rPr>
              <a:t>Performance Characteristic of Induction Motor</a:t>
            </a:r>
          </a:p>
        </p:txBody>
      </p:sp>
      <p:graphicFrame>
        <p:nvGraphicFramePr>
          <p:cNvPr id="10243" name="Object 8"/>
          <p:cNvGraphicFramePr>
            <a:graphicFrameLocks noChangeAspect="1"/>
          </p:cNvGraphicFramePr>
          <p:nvPr/>
        </p:nvGraphicFramePr>
        <p:xfrm>
          <a:off x="1047750" y="2970213"/>
          <a:ext cx="3676650" cy="2211387"/>
        </p:xfrm>
        <a:graphic>
          <a:graphicData uri="http://schemas.openxmlformats.org/presentationml/2006/ole">
            <p:oleObj spid="_x0000_s10243" name="Visio" r:id="rId4" imgW="4586344" imgH="2383852" progId="">
              <p:embed/>
            </p:oleObj>
          </a:graphicData>
        </a:graphic>
      </p:graphicFrame>
      <p:sp>
        <p:nvSpPr>
          <p:cNvPr id="10248" name="Text Box 9"/>
          <p:cNvSpPr txBox="1">
            <a:spLocks noChangeArrowheads="1"/>
          </p:cNvSpPr>
          <p:nvPr/>
        </p:nvSpPr>
        <p:spPr bwMode="auto">
          <a:xfrm>
            <a:off x="1657350" y="3810000"/>
            <a:ext cx="838200" cy="274638"/>
          </a:xfrm>
          <a:prstGeom prst="rect">
            <a:avLst/>
          </a:prstGeom>
          <a:noFill/>
          <a:ln w="9525">
            <a:noFill/>
            <a:miter lim="800000"/>
            <a:headEnd/>
            <a:tailEnd/>
          </a:ln>
        </p:spPr>
        <p:txBody>
          <a:bodyPr>
            <a:spAutoFit/>
          </a:bodyPr>
          <a:lstStyle/>
          <a:p>
            <a:pPr>
              <a:spcBef>
                <a:spcPct val="50000"/>
              </a:spcBef>
            </a:pPr>
            <a:r>
              <a:rPr lang="en-US" sz="1200"/>
              <a:t>Xm</a:t>
            </a:r>
          </a:p>
        </p:txBody>
      </p:sp>
      <p:sp>
        <p:nvSpPr>
          <p:cNvPr id="10249" name="Text Box 10"/>
          <p:cNvSpPr txBox="1">
            <a:spLocks noChangeArrowheads="1"/>
          </p:cNvSpPr>
          <p:nvPr/>
        </p:nvSpPr>
        <p:spPr bwMode="auto">
          <a:xfrm>
            <a:off x="762000" y="5334000"/>
            <a:ext cx="2514600" cy="366713"/>
          </a:xfrm>
          <a:prstGeom prst="rect">
            <a:avLst/>
          </a:prstGeom>
          <a:noFill/>
          <a:ln w="9525">
            <a:noFill/>
            <a:miter lim="800000"/>
            <a:headEnd/>
            <a:tailEnd/>
          </a:ln>
        </p:spPr>
        <p:txBody>
          <a:bodyPr>
            <a:spAutoFit/>
          </a:bodyPr>
          <a:lstStyle/>
          <a:p>
            <a:pPr>
              <a:spcBef>
                <a:spcPct val="50000"/>
              </a:spcBef>
            </a:pPr>
            <a:r>
              <a:rPr lang="en-US"/>
              <a:t>The rotor current is :</a:t>
            </a:r>
          </a:p>
        </p:txBody>
      </p:sp>
      <p:sp>
        <p:nvSpPr>
          <p:cNvPr id="10250" name="Rectangle 12"/>
          <p:cNvSpPr>
            <a:spLocks noChangeArrowheads="1"/>
          </p:cNvSpPr>
          <p:nvPr/>
        </p:nvSpPr>
        <p:spPr bwMode="auto">
          <a:xfrm>
            <a:off x="0" y="2857500"/>
            <a:ext cx="9144000" cy="0"/>
          </a:xfrm>
          <a:prstGeom prst="rect">
            <a:avLst/>
          </a:prstGeom>
          <a:noFill/>
          <a:ln w="9525">
            <a:noFill/>
            <a:miter lim="800000"/>
            <a:headEnd/>
            <a:tailEnd/>
          </a:ln>
        </p:spPr>
        <p:txBody>
          <a:bodyPr wrap="none" anchor="ctr">
            <a:spAutoFit/>
          </a:bodyPr>
          <a:lstStyle/>
          <a:p>
            <a:endParaRPr lang="en-MY"/>
          </a:p>
        </p:txBody>
      </p:sp>
      <p:graphicFrame>
        <p:nvGraphicFramePr>
          <p:cNvPr id="10244" name="Object 11"/>
          <p:cNvGraphicFramePr>
            <a:graphicFrameLocks noChangeAspect="1"/>
          </p:cNvGraphicFramePr>
          <p:nvPr/>
        </p:nvGraphicFramePr>
        <p:xfrm>
          <a:off x="3429000" y="5105400"/>
          <a:ext cx="3429000" cy="1385888"/>
        </p:xfrm>
        <a:graphic>
          <a:graphicData uri="http://schemas.openxmlformats.org/presentationml/2006/ole">
            <p:oleObj spid="_x0000_s10244" name="Equation" r:id="rId5" imgW="2070100" imgH="838200" progId="Equation.3">
              <p:embed/>
            </p:oleObj>
          </a:graphicData>
        </a:graphic>
      </p:graphicFrame>
      <p:sp>
        <p:nvSpPr>
          <p:cNvPr id="11" name="Footer Placeholder 10"/>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ChangeArrowheads="1"/>
          </p:cNvSpPr>
          <p:nvPr/>
        </p:nvSpPr>
        <p:spPr bwMode="auto">
          <a:xfrm>
            <a:off x="0" y="2900363"/>
            <a:ext cx="9144000" cy="0"/>
          </a:xfrm>
          <a:prstGeom prst="rect">
            <a:avLst/>
          </a:prstGeom>
          <a:noFill/>
          <a:ln w="9525">
            <a:noFill/>
            <a:miter lim="800000"/>
            <a:headEnd/>
            <a:tailEnd/>
          </a:ln>
        </p:spPr>
        <p:txBody>
          <a:bodyPr wrap="none" anchor="ctr">
            <a:spAutoFit/>
          </a:bodyPr>
          <a:lstStyle/>
          <a:p>
            <a:endParaRPr lang="en-MY"/>
          </a:p>
        </p:txBody>
      </p:sp>
      <p:graphicFrame>
        <p:nvGraphicFramePr>
          <p:cNvPr id="11266" name="Object 4"/>
          <p:cNvGraphicFramePr>
            <a:graphicFrameLocks noChangeAspect="1"/>
          </p:cNvGraphicFramePr>
          <p:nvPr/>
        </p:nvGraphicFramePr>
        <p:xfrm>
          <a:off x="3962400" y="304800"/>
          <a:ext cx="3657600" cy="1281113"/>
        </p:xfrm>
        <a:graphic>
          <a:graphicData uri="http://schemas.openxmlformats.org/presentationml/2006/ole">
            <p:oleObj spid="_x0000_s11266" name="Equation" r:id="rId3" imgW="2209800" imgH="774700" progId="Equation.3">
              <p:embed/>
            </p:oleObj>
          </a:graphicData>
        </a:graphic>
      </p:graphicFrame>
      <p:graphicFrame>
        <p:nvGraphicFramePr>
          <p:cNvPr id="11267" name="Object 6"/>
          <p:cNvGraphicFramePr>
            <a:graphicFrameLocks noChangeAspect="1"/>
          </p:cNvGraphicFramePr>
          <p:nvPr/>
        </p:nvGraphicFramePr>
        <p:xfrm>
          <a:off x="609600" y="152400"/>
          <a:ext cx="3124200" cy="1879600"/>
        </p:xfrm>
        <a:graphic>
          <a:graphicData uri="http://schemas.openxmlformats.org/presentationml/2006/ole">
            <p:oleObj spid="_x0000_s11267" name="Visio" r:id="rId4" imgW="4586344" imgH="2383852" progId="">
              <p:embed/>
            </p:oleObj>
          </a:graphicData>
        </a:graphic>
      </p:graphicFrame>
      <p:graphicFrame>
        <p:nvGraphicFramePr>
          <p:cNvPr id="11268" name="Object 7"/>
          <p:cNvGraphicFramePr>
            <a:graphicFrameLocks noChangeAspect="1"/>
          </p:cNvGraphicFramePr>
          <p:nvPr/>
        </p:nvGraphicFramePr>
        <p:xfrm>
          <a:off x="990600" y="2514600"/>
          <a:ext cx="6019800" cy="3251200"/>
        </p:xfrm>
        <a:graphic>
          <a:graphicData uri="http://schemas.openxmlformats.org/presentationml/2006/ole">
            <p:oleObj spid="_x0000_s11268" name="Visio" r:id="rId5" imgW="4524666" imgH="2443096" progId="">
              <p:embed/>
            </p:oleObj>
          </a:graphicData>
        </a:graphic>
      </p:graphicFrame>
      <p:sp>
        <p:nvSpPr>
          <p:cNvPr id="11270" name="Text Box 8"/>
          <p:cNvSpPr txBox="1">
            <a:spLocks noChangeArrowheads="1"/>
          </p:cNvSpPr>
          <p:nvPr/>
        </p:nvSpPr>
        <p:spPr bwMode="auto">
          <a:xfrm>
            <a:off x="990600" y="5867400"/>
            <a:ext cx="6400800" cy="366713"/>
          </a:xfrm>
          <a:prstGeom prst="rect">
            <a:avLst/>
          </a:prstGeom>
          <a:noFill/>
          <a:ln w="9525">
            <a:noFill/>
            <a:miter lim="800000"/>
            <a:headEnd/>
            <a:tailEnd/>
          </a:ln>
        </p:spPr>
        <p:txBody>
          <a:bodyPr>
            <a:spAutoFit/>
          </a:bodyPr>
          <a:lstStyle/>
          <a:p>
            <a:pPr>
              <a:spcBef>
                <a:spcPct val="50000"/>
              </a:spcBef>
            </a:pPr>
            <a:r>
              <a:rPr lang="en-US"/>
              <a:t>Torque – speed Characteristic</a:t>
            </a:r>
          </a:p>
        </p:txBody>
      </p:sp>
      <p:sp>
        <p:nvSpPr>
          <p:cNvPr id="7" name="Footer Placeholder 6"/>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4"/>
          <p:cNvGraphicFramePr>
            <a:graphicFrameLocks noChangeAspect="1"/>
          </p:cNvGraphicFramePr>
          <p:nvPr/>
        </p:nvGraphicFramePr>
        <p:xfrm>
          <a:off x="1295400" y="2338388"/>
          <a:ext cx="7239000" cy="4494212"/>
        </p:xfrm>
        <a:graphic>
          <a:graphicData uri="http://schemas.openxmlformats.org/presentationml/2006/ole">
            <p:oleObj spid="_x0000_s12290" name="Visio" r:id="rId3" imgW="6636392" imgH="4119270" progId="">
              <p:embed/>
            </p:oleObj>
          </a:graphicData>
        </a:graphic>
      </p:graphicFrame>
      <p:sp>
        <p:nvSpPr>
          <p:cNvPr id="12294" name="Text Box 5"/>
          <p:cNvSpPr txBox="1">
            <a:spLocks noChangeArrowheads="1"/>
          </p:cNvSpPr>
          <p:nvPr/>
        </p:nvSpPr>
        <p:spPr bwMode="auto">
          <a:xfrm>
            <a:off x="838200" y="152400"/>
            <a:ext cx="5943600" cy="1828800"/>
          </a:xfrm>
          <a:prstGeom prst="rect">
            <a:avLst/>
          </a:prstGeom>
          <a:noFill/>
          <a:ln w="9525">
            <a:noFill/>
            <a:miter lim="800000"/>
            <a:headEnd/>
            <a:tailEnd/>
          </a:ln>
        </p:spPr>
        <p:txBody>
          <a:bodyPr>
            <a:spAutoFit/>
          </a:bodyPr>
          <a:lstStyle/>
          <a:p>
            <a:pPr marL="342900" indent="-342900">
              <a:spcBef>
                <a:spcPct val="50000"/>
              </a:spcBef>
            </a:pPr>
            <a:r>
              <a:rPr lang="en-US" sz="2400" b="1">
                <a:solidFill>
                  <a:srgbClr val="0000FF"/>
                </a:solidFill>
              </a:rPr>
              <a:t>Three region operation :</a:t>
            </a:r>
          </a:p>
          <a:p>
            <a:pPr marL="342900" indent="-342900">
              <a:spcBef>
                <a:spcPct val="50000"/>
              </a:spcBef>
              <a:buFontTx/>
              <a:buAutoNum type="arabicPeriod"/>
            </a:pPr>
            <a:r>
              <a:rPr lang="en-US" sz="2000" b="1">
                <a:solidFill>
                  <a:srgbClr val="CC0000"/>
                </a:solidFill>
              </a:rPr>
              <a:t>Motoring : </a:t>
            </a:r>
          </a:p>
          <a:p>
            <a:pPr marL="342900" indent="-342900">
              <a:spcBef>
                <a:spcPct val="50000"/>
              </a:spcBef>
              <a:buFontTx/>
              <a:buAutoNum type="arabicPeriod"/>
            </a:pPr>
            <a:r>
              <a:rPr lang="en-US" sz="2000" b="1">
                <a:solidFill>
                  <a:srgbClr val="CC0000"/>
                </a:solidFill>
              </a:rPr>
              <a:t>Regenerating :</a:t>
            </a:r>
          </a:p>
          <a:p>
            <a:pPr marL="342900" indent="-342900">
              <a:spcBef>
                <a:spcPct val="50000"/>
              </a:spcBef>
              <a:buFontTx/>
              <a:buAutoNum type="arabicPeriod"/>
            </a:pPr>
            <a:r>
              <a:rPr lang="en-US" sz="2000" b="1">
                <a:solidFill>
                  <a:srgbClr val="CC0000"/>
                </a:solidFill>
              </a:rPr>
              <a:t>Plugging :</a:t>
            </a:r>
          </a:p>
        </p:txBody>
      </p:sp>
      <p:sp>
        <p:nvSpPr>
          <p:cNvPr id="12295" name="Rectangle 7"/>
          <p:cNvSpPr>
            <a:spLocks noChangeArrowheads="1"/>
          </p:cNvSpPr>
          <p:nvPr/>
        </p:nvSpPr>
        <p:spPr bwMode="auto">
          <a:xfrm>
            <a:off x="0" y="3267075"/>
            <a:ext cx="9144000" cy="0"/>
          </a:xfrm>
          <a:prstGeom prst="rect">
            <a:avLst/>
          </a:prstGeom>
          <a:noFill/>
          <a:ln w="9525">
            <a:noFill/>
            <a:miter lim="800000"/>
            <a:headEnd/>
            <a:tailEnd/>
          </a:ln>
        </p:spPr>
        <p:txBody>
          <a:bodyPr wrap="none" anchor="ctr">
            <a:spAutoFit/>
          </a:bodyPr>
          <a:lstStyle/>
          <a:p>
            <a:endParaRPr lang="en-MY"/>
          </a:p>
        </p:txBody>
      </p:sp>
      <p:graphicFrame>
        <p:nvGraphicFramePr>
          <p:cNvPr id="12291" name="Object 6"/>
          <p:cNvGraphicFramePr>
            <a:graphicFrameLocks noChangeAspect="1"/>
          </p:cNvGraphicFramePr>
          <p:nvPr/>
        </p:nvGraphicFramePr>
        <p:xfrm>
          <a:off x="3276600" y="685800"/>
          <a:ext cx="1143000" cy="446088"/>
        </p:xfrm>
        <a:graphic>
          <a:graphicData uri="http://schemas.openxmlformats.org/presentationml/2006/ole">
            <p:oleObj spid="_x0000_s12291" name="Equation" r:id="rId4" imgW="609336" imgH="241195" progId="Equation.3">
              <p:embed/>
            </p:oleObj>
          </a:graphicData>
        </a:graphic>
      </p:graphicFrame>
      <p:sp>
        <p:nvSpPr>
          <p:cNvPr id="12296" name="Rectangle 9"/>
          <p:cNvSpPr>
            <a:spLocks noChangeArrowheads="1"/>
          </p:cNvSpPr>
          <p:nvPr/>
        </p:nvSpPr>
        <p:spPr bwMode="auto">
          <a:xfrm>
            <a:off x="0" y="3267075"/>
            <a:ext cx="9144000" cy="0"/>
          </a:xfrm>
          <a:prstGeom prst="rect">
            <a:avLst/>
          </a:prstGeom>
          <a:noFill/>
          <a:ln w="9525">
            <a:noFill/>
            <a:miter lim="800000"/>
            <a:headEnd/>
            <a:tailEnd/>
          </a:ln>
        </p:spPr>
        <p:txBody>
          <a:bodyPr wrap="none" anchor="ctr">
            <a:spAutoFit/>
          </a:bodyPr>
          <a:lstStyle/>
          <a:p>
            <a:endParaRPr lang="en-MY"/>
          </a:p>
        </p:txBody>
      </p:sp>
      <p:graphicFrame>
        <p:nvGraphicFramePr>
          <p:cNvPr id="12292" name="Object 8"/>
          <p:cNvGraphicFramePr>
            <a:graphicFrameLocks noChangeAspect="1"/>
          </p:cNvGraphicFramePr>
          <p:nvPr/>
        </p:nvGraphicFramePr>
        <p:xfrm>
          <a:off x="3276600" y="1143000"/>
          <a:ext cx="762000" cy="417513"/>
        </p:xfrm>
        <a:graphic>
          <a:graphicData uri="http://schemas.openxmlformats.org/presentationml/2006/ole">
            <p:oleObj spid="_x0000_s12292" name="Equation" r:id="rId5" imgW="431613" imgH="241195" progId="Equation.3">
              <p:embed/>
            </p:oleObj>
          </a:graphicData>
        </a:graphic>
      </p:graphicFrame>
      <p:sp>
        <p:nvSpPr>
          <p:cNvPr id="12297" name="Rectangle 11"/>
          <p:cNvSpPr>
            <a:spLocks noChangeArrowheads="1"/>
          </p:cNvSpPr>
          <p:nvPr/>
        </p:nvSpPr>
        <p:spPr bwMode="auto">
          <a:xfrm>
            <a:off x="0" y="3267075"/>
            <a:ext cx="9144000" cy="0"/>
          </a:xfrm>
          <a:prstGeom prst="rect">
            <a:avLst/>
          </a:prstGeom>
          <a:noFill/>
          <a:ln w="9525">
            <a:noFill/>
            <a:miter lim="800000"/>
            <a:headEnd/>
            <a:tailEnd/>
          </a:ln>
        </p:spPr>
        <p:txBody>
          <a:bodyPr wrap="none" anchor="ctr">
            <a:spAutoFit/>
          </a:bodyPr>
          <a:lstStyle/>
          <a:p>
            <a:endParaRPr lang="en-MY"/>
          </a:p>
        </p:txBody>
      </p:sp>
      <p:graphicFrame>
        <p:nvGraphicFramePr>
          <p:cNvPr id="12293" name="Object 10"/>
          <p:cNvGraphicFramePr>
            <a:graphicFrameLocks noChangeAspect="1"/>
          </p:cNvGraphicFramePr>
          <p:nvPr/>
        </p:nvGraphicFramePr>
        <p:xfrm>
          <a:off x="3276600" y="1600200"/>
          <a:ext cx="1143000" cy="447675"/>
        </p:xfrm>
        <a:graphic>
          <a:graphicData uri="http://schemas.openxmlformats.org/presentationml/2006/ole">
            <p:oleObj spid="_x0000_s12293" name="Equation" r:id="rId6" imgW="609336" imgH="241195" progId="Equation.3">
              <p:embed/>
            </p:oleObj>
          </a:graphicData>
        </a:graphic>
      </p:graphicFrame>
      <p:sp>
        <p:nvSpPr>
          <p:cNvPr id="10" name="Footer Placeholder 9"/>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 Box 4"/>
          <p:cNvSpPr txBox="1">
            <a:spLocks noChangeArrowheads="1"/>
          </p:cNvSpPr>
          <p:nvPr/>
        </p:nvSpPr>
        <p:spPr bwMode="auto">
          <a:xfrm>
            <a:off x="838200" y="2514600"/>
            <a:ext cx="5334000" cy="396875"/>
          </a:xfrm>
          <a:prstGeom prst="rect">
            <a:avLst/>
          </a:prstGeom>
          <a:noFill/>
          <a:ln w="9525">
            <a:noFill/>
            <a:miter lim="800000"/>
            <a:headEnd/>
            <a:tailEnd/>
          </a:ln>
        </p:spPr>
        <p:txBody>
          <a:bodyPr>
            <a:spAutoFit/>
          </a:bodyPr>
          <a:lstStyle/>
          <a:p>
            <a:pPr>
              <a:spcBef>
                <a:spcPct val="50000"/>
              </a:spcBef>
            </a:pPr>
            <a:r>
              <a:rPr lang="en-US" sz="2000"/>
              <a:t>Starting speed of motor is  </a:t>
            </a:r>
            <a:r>
              <a:rPr lang="en-US" sz="2000">
                <a:latin typeface="Symbol" pitchFamily="18" charset="2"/>
              </a:rPr>
              <a:t>w</a:t>
            </a:r>
            <a:r>
              <a:rPr lang="en-US" sz="1400"/>
              <a:t>m</a:t>
            </a:r>
            <a:r>
              <a:rPr lang="en-US" sz="2000"/>
              <a:t> = 0  or  S = 1,</a:t>
            </a:r>
          </a:p>
        </p:txBody>
      </p:sp>
      <p:sp>
        <p:nvSpPr>
          <p:cNvPr id="13318" name="AutoShape 5"/>
          <p:cNvSpPr>
            <a:spLocks noChangeArrowheads="1"/>
          </p:cNvSpPr>
          <p:nvPr/>
        </p:nvSpPr>
        <p:spPr bwMode="auto">
          <a:xfrm>
            <a:off x="762000" y="609600"/>
            <a:ext cx="7924800" cy="1143000"/>
          </a:xfrm>
          <a:prstGeom prst="roundRect">
            <a:avLst>
              <a:gd name="adj" fmla="val 21667"/>
            </a:avLst>
          </a:prstGeom>
          <a:noFill/>
          <a:ln w="9525">
            <a:noFill/>
            <a:round/>
            <a:headEnd/>
            <a:tailEnd/>
          </a:ln>
        </p:spPr>
        <p:txBody>
          <a:bodyPr anchor="b"/>
          <a:lstStyle/>
          <a:p>
            <a:pPr eaLnBrk="1" hangingPunct="1">
              <a:lnSpc>
                <a:spcPct val="90000"/>
              </a:lnSpc>
            </a:pPr>
            <a:r>
              <a:rPr lang="en-US" sz="3200" b="1">
                <a:solidFill>
                  <a:srgbClr val="0000FF"/>
                </a:solidFill>
              </a:rPr>
              <a:t>Performance Characteristic of Induction Motor</a:t>
            </a:r>
          </a:p>
        </p:txBody>
      </p:sp>
      <p:sp>
        <p:nvSpPr>
          <p:cNvPr id="13319" name="Text Box 7"/>
          <p:cNvSpPr txBox="1">
            <a:spLocks noChangeArrowheads="1"/>
          </p:cNvSpPr>
          <p:nvPr/>
        </p:nvSpPr>
        <p:spPr bwMode="auto">
          <a:xfrm>
            <a:off x="838200" y="3108325"/>
            <a:ext cx="3276600" cy="396875"/>
          </a:xfrm>
          <a:prstGeom prst="rect">
            <a:avLst/>
          </a:prstGeom>
          <a:noFill/>
          <a:ln w="9525">
            <a:noFill/>
            <a:miter lim="800000"/>
            <a:headEnd/>
            <a:tailEnd/>
          </a:ln>
        </p:spPr>
        <p:txBody>
          <a:bodyPr>
            <a:spAutoFit/>
          </a:bodyPr>
          <a:lstStyle/>
          <a:p>
            <a:pPr>
              <a:spcBef>
                <a:spcPct val="50000"/>
              </a:spcBef>
            </a:pPr>
            <a:r>
              <a:rPr lang="en-US" sz="2000"/>
              <a:t>Starting torque of motor is :</a:t>
            </a:r>
          </a:p>
        </p:txBody>
      </p:sp>
      <p:sp>
        <p:nvSpPr>
          <p:cNvPr id="13320" name="Rectangle 10"/>
          <p:cNvSpPr>
            <a:spLocks noChangeArrowheads="1"/>
          </p:cNvSpPr>
          <p:nvPr/>
        </p:nvSpPr>
        <p:spPr bwMode="auto">
          <a:xfrm>
            <a:off x="0" y="2900363"/>
            <a:ext cx="9144000" cy="0"/>
          </a:xfrm>
          <a:prstGeom prst="rect">
            <a:avLst/>
          </a:prstGeom>
          <a:noFill/>
          <a:ln w="9525">
            <a:noFill/>
            <a:miter lim="800000"/>
            <a:headEnd/>
            <a:tailEnd/>
          </a:ln>
        </p:spPr>
        <p:txBody>
          <a:bodyPr wrap="none" anchor="ctr">
            <a:spAutoFit/>
          </a:bodyPr>
          <a:lstStyle/>
          <a:p>
            <a:endParaRPr lang="en-MY"/>
          </a:p>
        </p:txBody>
      </p:sp>
      <p:graphicFrame>
        <p:nvGraphicFramePr>
          <p:cNvPr id="13314" name="Object 9"/>
          <p:cNvGraphicFramePr>
            <a:graphicFrameLocks noChangeAspect="1"/>
          </p:cNvGraphicFramePr>
          <p:nvPr/>
        </p:nvGraphicFramePr>
        <p:xfrm>
          <a:off x="4038600" y="2971800"/>
          <a:ext cx="3657600" cy="1327150"/>
        </p:xfrm>
        <a:graphic>
          <a:graphicData uri="http://schemas.openxmlformats.org/presentationml/2006/ole">
            <p:oleObj spid="_x0000_s13314" name="Equation" r:id="rId3" imgW="2133600" imgH="774700" progId="Equation.3">
              <p:embed/>
            </p:oleObj>
          </a:graphicData>
        </a:graphic>
      </p:graphicFrame>
      <p:sp>
        <p:nvSpPr>
          <p:cNvPr id="13321" name="Text Box 11"/>
          <p:cNvSpPr txBox="1">
            <a:spLocks noChangeArrowheads="1"/>
          </p:cNvSpPr>
          <p:nvPr/>
        </p:nvSpPr>
        <p:spPr bwMode="auto">
          <a:xfrm>
            <a:off x="685800" y="4724400"/>
            <a:ext cx="7620000" cy="396875"/>
          </a:xfrm>
          <a:prstGeom prst="rect">
            <a:avLst/>
          </a:prstGeom>
          <a:noFill/>
          <a:ln w="9525">
            <a:noFill/>
            <a:miter lim="800000"/>
            <a:headEnd/>
            <a:tailEnd/>
          </a:ln>
        </p:spPr>
        <p:txBody>
          <a:bodyPr>
            <a:spAutoFit/>
          </a:bodyPr>
          <a:lstStyle/>
          <a:p>
            <a:pPr>
              <a:spcBef>
                <a:spcPct val="50000"/>
              </a:spcBef>
            </a:pPr>
            <a:r>
              <a:rPr lang="en-US" sz="2000"/>
              <a:t>Slip for the maximum torque S</a:t>
            </a:r>
            <a:r>
              <a:rPr lang="en-US" sz="2000" baseline="-25000"/>
              <a:t>max</a:t>
            </a:r>
            <a:r>
              <a:rPr lang="en-US" sz="2000"/>
              <a:t> can be found by setting :</a:t>
            </a:r>
          </a:p>
        </p:txBody>
      </p:sp>
      <p:sp>
        <p:nvSpPr>
          <p:cNvPr id="13322" name="Rectangle 13"/>
          <p:cNvSpPr>
            <a:spLocks noChangeArrowheads="1"/>
          </p:cNvSpPr>
          <p:nvPr/>
        </p:nvSpPr>
        <p:spPr bwMode="auto">
          <a:xfrm>
            <a:off x="0" y="3162300"/>
            <a:ext cx="9144000" cy="0"/>
          </a:xfrm>
          <a:prstGeom prst="rect">
            <a:avLst/>
          </a:prstGeom>
          <a:noFill/>
          <a:ln w="9525">
            <a:noFill/>
            <a:miter lim="800000"/>
            <a:headEnd/>
            <a:tailEnd/>
          </a:ln>
        </p:spPr>
        <p:txBody>
          <a:bodyPr wrap="none" anchor="ctr">
            <a:spAutoFit/>
          </a:bodyPr>
          <a:lstStyle/>
          <a:p>
            <a:endParaRPr lang="en-MY"/>
          </a:p>
        </p:txBody>
      </p:sp>
      <p:graphicFrame>
        <p:nvGraphicFramePr>
          <p:cNvPr id="13315" name="Object 12"/>
          <p:cNvGraphicFramePr>
            <a:graphicFrameLocks noChangeAspect="1"/>
          </p:cNvGraphicFramePr>
          <p:nvPr/>
        </p:nvGraphicFramePr>
        <p:xfrm>
          <a:off x="7467600" y="4572000"/>
          <a:ext cx="1143000" cy="762000"/>
        </p:xfrm>
        <a:graphic>
          <a:graphicData uri="http://schemas.openxmlformats.org/presentationml/2006/ole">
            <p:oleObj spid="_x0000_s13315" name="Equation" r:id="rId4" imgW="583947" imgH="393529" progId="Equation.3">
              <p:embed/>
            </p:oleObj>
          </a:graphicData>
        </a:graphic>
      </p:graphicFrame>
      <p:sp>
        <p:nvSpPr>
          <p:cNvPr id="13323" name="Rectangle 16"/>
          <p:cNvSpPr>
            <a:spLocks noChangeArrowheads="1"/>
          </p:cNvSpPr>
          <p:nvPr/>
        </p:nvSpPr>
        <p:spPr bwMode="auto">
          <a:xfrm>
            <a:off x="381000" y="5562600"/>
            <a:ext cx="4214813" cy="396875"/>
          </a:xfrm>
          <a:prstGeom prst="rect">
            <a:avLst/>
          </a:prstGeom>
          <a:noFill/>
          <a:ln w="9525">
            <a:noFill/>
            <a:miter lim="800000"/>
            <a:headEnd/>
            <a:tailEnd/>
          </a:ln>
        </p:spPr>
        <p:txBody>
          <a:bodyPr wrap="none" anchor="ctr">
            <a:spAutoFit/>
          </a:bodyPr>
          <a:lstStyle/>
          <a:p>
            <a:pPr eaLnBrk="1" hangingPunct="1"/>
            <a:r>
              <a:rPr lang="sv-SE" sz="2000">
                <a:ea typeface="Times New Roman" pitchFamily="18" charset="0"/>
                <a:cs typeface="Arial" charset="0"/>
              </a:rPr>
              <a:t>So, the  slip on maximum torque is :</a:t>
            </a:r>
            <a:endParaRPr lang="en-US" sz="2000">
              <a:ea typeface="Times New Roman" pitchFamily="18" charset="0"/>
              <a:cs typeface="Arial" charset="0"/>
            </a:endParaRPr>
          </a:p>
        </p:txBody>
      </p:sp>
      <p:graphicFrame>
        <p:nvGraphicFramePr>
          <p:cNvPr id="13316" name="Object 19"/>
          <p:cNvGraphicFramePr>
            <a:graphicFrameLocks noChangeAspect="1"/>
          </p:cNvGraphicFramePr>
          <p:nvPr/>
        </p:nvGraphicFramePr>
        <p:xfrm>
          <a:off x="4648200" y="5410200"/>
          <a:ext cx="3505200" cy="1068388"/>
        </p:xfrm>
        <a:graphic>
          <a:graphicData uri="http://schemas.openxmlformats.org/presentationml/2006/ole">
            <p:oleObj spid="_x0000_s13316" name="Equation" r:id="rId5" imgW="1879600" imgH="571500" progId="Equation.3">
              <p:embed/>
            </p:oleObj>
          </a:graphicData>
        </a:graphic>
      </p:graphicFrame>
      <p:sp>
        <p:nvSpPr>
          <p:cNvPr id="12" name="Footer Placeholder 11"/>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
          <p:cNvGraphicFramePr>
            <a:graphicFrameLocks noChangeAspect="1"/>
          </p:cNvGraphicFramePr>
          <p:nvPr/>
        </p:nvGraphicFramePr>
        <p:xfrm>
          <a:off x="3429000" y="2298700"/>
          <a:ext cx="4114800" cy="1054100"/>
        </p:xfrm>
        <a:graphic>
          <a:graphicData uri="http://schemas.openxmlformats.org/presentationml/2006/ole">
            <p:oleObj spid="_x0000_s14338" name="Equation" r:id="rId3" imgW="2260600" imgH="584200" progId="Equation.3">
              <p:embed/>
            </p:oleObj>
          </a:graphicData>
        </a:graphic>
      </p:graphicFrame>
      <p:sp>
        <p:nvSpPr>
          <p:cNvPr id="14340" name="AutoShape 5"/>
          <p:cNvSpPr>
            <a:spLocks noChangeArrowheads="1"/>
          </p:cNvSpPr>
          <p:nvPr/>
        </p:nvSpPr>
        <p:spPr bwMode="auto">
          <a:xfrm>
            <a:off x="762000" y="609600"/>
            <a:ext cx="7924800" cy="1143000"/>
          </a:xfrm>
          <a:prstGeom prst="roundRect">
            <a:avLst>
              <a:gd name="adj" fmla="val 21667"/>
            </a:avLst>
          </a:prstGeom>
          <a:noFill/>
          <a:ln w="9525">
            <a:noFill/>
            <a:round/>
            <a:headEnd/>
            <a:tailEnd/>
          </a:ln>
        </p:spPr>
        <p:txBody>
          <a:bodyPr anchor="b"/>
          <a:lstStyle/>
          <a:p>
            <a:pPr eaLnBrk="1" hangingPunct="1">
              <a:lnSpc>
                <a:spcPct val="90000"/>
              </a:lnSpc>
            </a:pPr>
            <a:r>
              <a:rPr lang="en-US" sz="3200" b="1">
                <a:solidFill>
                  <a:srgbClr val="0000FF"/>
                </a:solidFill>
              </a:rPr>
              <a:t>Performance Characteristic of Induction Motor</a:t>
            </a:r>
          </a:p>
        </p:txBody>
      </p:sp>
      <p:sp>
        <p:nvSpPr>
          <p:cNvPr id="14341" name="Text Box 6"/>
          <p:cNvSpPr txBox="1">
            <a:spLocks noChangeArrowheads="1"/>
          </p:cNvSpPr>
          <p:nvPr/>
        </p:nvSpPr>
        <p:spPr bwMode="auto">
          <a:xfrm>
            <a:off x="914400" y="2590800"/>
            <a:ext cx="2895600" cy="366713"/>
          </a:xfrm>
          <a:prstGeom prst="rect">
            <a:avLst/>
          </a:prstGeom>
          <a:noFill/>
          <a:ln w="9525">
            <a:noFill/>
            <a:miter lim="800000"/>
            <a:headEnd/>
            <a:tailEnd/>
          </a:ln>
        </p:spPr>
        <p:txBody>
          <a:bodyPr>
            <a:spAutoFit/>
          </a:bodyPr>
          <a:lstStyle/>
          <a:p>
            <a:pPr>
              <a:spcBef>
                <a:spcPct val="50000"/>
              </a:spcBef>
            </a:pPr>
            <a:r>
              <a:rPr lang="en-US"/>
              <a:t>Torque maximum is :</a:t>
            </a:r>
          </a:p>
        </p:txBody>
      </p:sp>
      <p:sp>
        <p:nvSpPr>
          <p:cNvPr id="14342" name="Text Box 7"/>
          <p:cNvSpPr txBox="1">
            <a:spLocks noChangeArrowheads="1"/>
          </p:cNvSpPr>
          <p:nvPr/>
        </p:nvSpPr>
        <p:spPr bwMode="auto">
          <a:xfrm>
            <a:off x="762000" y="3733800"/>
            <a:ext cx="7924800" cy="366713"/>
          </a:xfrm>
          <a:prstGeom prst="rect">
            <a:avLst/>
          </a:prstGeom>
          <a:noFill/>
          <a:ln w="9525">
            <a:noFill/>
            <a:miter lim="800000"/>
            <a:headEnd/>
            <a:tailEnd/>
          </a:ln>
        </p:spPr>
        <p:txBody>
          <a:bodyPr>
            <a:spAutoFit/>
          </a:bodyPr>
          <a:lstStyle/>
          <a:p>
            <a:pPr>
              <a:spcBef>
                <a:spcPct val="50000"/>
              </a:spcBef>
            </a:pPr>
            <a:r>
              <a:rPr lang="en-US"/>
              <a:t>And the maximum regenerative torque can be found as :</a:t>
            </a:r>
          </a:p>
        </p:txBody>
      </p:sp>
      <p:graphicFrame>
        <p:nvGraphicFramePr>
          <p:cNvPr id="14339" name="Object 8"/>
          <p:cNvGraphicFramePr>
            <a:graphicFrameLocks noChangeAspect="1"/>
          </p:cNvGraphicFramePr>
          <p:nvPr/>
        </p:nvGraphicFramePr>
        <p:xfrm>
          <a:off x="3325813" y="4343400"/>
          <a:ext cx="4322762" cy="1054100"/>
        </p:xfrm>
        <a:graphic>
          <a:graphicData uri="http://schemas.openxmlformats.org/presentationml/2006/ole">
            <p:oleObj spid="_x0000_s14339" name="Equation" r:id="rId4" imgW="2374560" imgH="583920" progId="Equation.3">
              <p:embed/>
            </p:oleObj>
          </a:graphicData>
        </a:graphic>
      </p:graphicFrame>
      <p:sp>
        <p:nvSpPr>
          <p:cNvPr id="14343" name="Text Box 9"/>
          <p:cNvSpPr txBox="1">
            <a:spLocks noChangeArrowheads="1"/>
          </p:cNvSpPr>
          <p:nvPr/>
        </p:nvSpPr>
        <p:spPr bwMode="auto">
          <a:xfrm>
            <a:off x="1066800" y="5867400"/>
            <a:ext cx="4267200" cy="366713"/>
          </a:xfrm>
          <a:prstGeom prst="rect">
            <a:avLst/>
          </a:prstGeom>
          <a:noFill/>
          <a:ln w="9525">
            <a:noFill/>
            <a:miter lim="800000"/>
            <a:headEnd/>
            <a:tailEnd/>
          </a:ln>
        </p:spPr>
        <p:txBody>
          <a:bodyPr>
            <a:spAutoFit/>
          </a:bodyPr>
          <a:lstStyle/>
          <a:p>
            <a:pPr>
              <a:spcBef>
                <a:spcPct val="50000"/>
              </a:spcBef>
            </a:pPr>
            <a:r>
              <a:rPr lang="en-US"/>
              <a:t>Where  the slip of motor  s = - S</a:t>
            </a:r>
            <a:r>
              <a:rPr lang="en-US" baseline="-25000"/>
              <a:t>m</a:t>
            </a:r>
            <a:endParaRPr lang="en-US"/>
          </a:p>
        </p:txBody>
      </p:sp>
      <p:sp>
        <p:nvSpPr>
          <p:cNvPr id="8" name="Footer Placeholder 7"/>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5"/>
          <p:cNvSpPr>
            <a:spLocks noChangeArrowheads="1"/>
          </p:cNvSpPr>
          <p:nvPr/>
        </p:nvSpPr>
        <p:spPr bwMode="auto">
          <a:xfrm>
            <a:off x="0" y="2900363"/>
            <a:ext cx="9144000" cy="0"/>
          </a:xfrm>
          <a:prstGeom prst="rect">
            <a:avLst/>
          </a:prstGeom>
          <a:noFill/>
          <a:ln w="9525">
            <a:noFill/>
            <a:miter lim="800000"/>
            <a:headEnd/>
            <a:tailEnd/>
          </a:ln>
        </p:spPr>
        <p:txBody>
          <a:bodyPr wrap="none" anchor="ctr">
            <a:spAutoFit/>
          </a:bodyPr>
          <a:lstStyle/>
          <a:p>
            <a:endParaRPr lang="en-MY"/>
          </a:p>
        </p:txBody>
      </p:sp>
      <p:graphicFrame>
        <p:nvGraphicFramePr>
          <p:cNvPr id="15362" name="Object 4"/>
          <p:cNvGraphicFramePr>
            <a:graphicFrameLocks noChangeAspect="1"/>
          </p:cNvGraphicFramePr>
          <p:nvPr/>
        </p:nvGraphicFramePr>
        <p:xfrm>
          <a:off x="4343400" y="685800"/>
          <a:ext cx="3657600" cy="1279525"/>
        </p:xfrm>
        <a:graphic>
          <a:graphicData uri="http://schemas.openxmlformats.org/presentationml/2006/ole">
            <p:oleObj spid="_x0000_s15362" name="Equation" r:id="rId3" imgW="2209800" imgH="774700" progId="Equation.3">
              <p:embed/>
            </p:oleObj>
          </a:graphicData>
        </a:graphic>
      </p:graphicFrame>
      <p:sp>
        <p:nvSpPr>
          <p:cNvPr id="15367" name="Text Box 6"/>
          <p:cNvSpPr txBox="1">
            <a:spLocks noChangeArrowheads="1"/>
          </p:cNvSpPr>
          <p:nvPr/>
        </p:nvSpPr>
        <p:spPr bwMode="auto">
          <a:xfrm>
            <a:off x="838200" y="1004888"/>
            <a:ext cx="3581400" cy="366712"/>
          </a:xfrm>
          <a:prstGeom prst="rect">
            <a:avLst/>
          </a:prstGeom>
          <a:noFill/>
          <a:ln w="9525">
            <a:noFill/>
            <a:miter lim="800000"/>
            <a:headEnd/>
            <a:tailEnd/>
          </a:ln>
        </p:spPr>
        <p:txBody>
          <a:bodyPr>
            <a:spAutoFit/>
          </a:bodyPr>
          <a:lstStyle/>
          <a:p>
            <a:pPr>
              <a:spcBef>
                <a:spcPct val="50000"/>
              </a:spcBef>
            </a:pPr>
            <a:r>
              <a:rPr lang="en-US" b="1">
                <a:solidFill>
                  <a:srgbClr val="0000FF"/>
                </a:solidFill>
              </a:rPr>
              <a:t>Speed-Torque Characteristic :</a:t>
            </a:r>
            <a:r>
              <a:rPr lang="en-US">
                <a:solidFill>
                  <a:srgbClr val="0000FF"/>
                </a:solidFill>
              </a:rPr>
              <a:t> </a:t>
            </a:r>
          </a:p>
        </p:txBody>
      </p:sp>
      <p:graphicFrame>
        <p:nvGraphicFramePr>
          <p:cNvPr id="15363" name="Object 9"/>
          <p:cNvGraphicFramePr>
            <a:graphicFrameLocks noChangeAspect="1"/>
          </p:cNvGraphicFramePr>
          <p:nvPr/>
        </p:nvGraphicFramePr>
        <p:xfrm>
          <a:off x="4648200" y="2362200"/>
          <a:ext cx="2819400" cy="911225"/>
        </p:xfrm>
        <a:graphic>
          <a:graphicData uri="http://schemas.openxmlformats.org/presentationml/2006/ole">
            <p:oleObj spid="_x0000_s15363" name="Equation" r:id="rId4" imgW="1574800" imgH="508000" progId="Equation.3">
              <p:embed/>
            </p:oleObj>
          </a:graphicData>
        </a:graphic>
      </p:graphicFrame>
      <p:graphicFrame>
        <p:nvGraphicFramePr>
          <p:cNvPr id="15364" name="Object 8"/>
          <p:cNvGraphicFramePr>
            <a:graphicFrameLocks noChangeAspect="1"/>
          </p:cNvGraphicFramePr>
          <p:nvPr/>
        </p:nvGraphicFramePr>
        <p:xfrm>
          <a:off x="4419600" y="3505200"/>
          <a:ext cx="2743200" cy="1017588"/>
        </p:xfrm>
        <a:graphic>
          <a:graphicData uri="http://schemas.openxmlformats.org/presentationml/2006/ole">
            <p:oleObj spid="_x0000_s15364" name="Equation" r:id="rId5" imgW="1295400" imgH="482600" progId="Equation.3">
              <p:embed/>
            </p:oleObj>
          </a:graphicData>
        </a:graphic>
      </p:graphicFrame>
      <p:graphicFrame>
        <p:nvGraphicFramePr>
          <p:cNvPr id="15365" name="Object 7"/>
          <p:cNvGraphicFramePr>
            <a:graphicFrameLocks noChangeAspect="1"/>
          </p:cNvGraphicFramePr>
          <p:nvPr/>
        </p:nvGraphicFramePr>
        <p:xfrm>
          <a:off x="4953000" y="5029200"/>
          <a:ext cx="2895600" cy="1135063"/>
        </p:xfrm>
        <a:graphic>
          <a:graphicData uri="http://schemas.openxmlformats.org/presentationml/2006/ole">
            <p:oleObj spid="_x0000_s15365" name="Equation" r:id="rId6" imgW="1231560" imgH="482400" progId="Equation.3">
              <p:embed/>
            </p:oleObj>
          </a:graphicData>
        </a:graphic>
      </p:graphicFrame>
      <p:sp>
        <p:nvSpPr>
          <p:cNvPr id="15368" name="Rectangle 10"/>
          <p:cNvSpPr>
            <a:spLocks noChangeArrowheads="1"/>
          </p:cNvSpPr>
          <p:nvPr/>
        </p:nvSpPr>
        <p:spPr bwMode="auto">
          <a:xfrm>
            <a:off x="914400" y="2590800"/>
            <a:ext cx="3733800" cy="366713"/>
          </a:xfrm>
          <a:prstGeom prst="rect">
            <a:avLst/>
          </a:prstGeom>
          <a:noFill/>
          <a:ln w="9525">
            <a:noFill/>
            <a:miter lim="800000"/>
            <a:headEnd/>
            <a:tailEnd/>
          </a:ln>
        </p:spPr>
        <p:txBody>
          <a:bodyPr anchor="ctr">
            <a:spAutoFit/>
          </a:bodyPr>
          <a:lstStyle/>
          <a:p>
            <a:pPr algn="just" eaLnBrk="1" hangingPunct="1">
              <a:buFont typeface="Arial" charset="0"/>
              <a:buNone/>
            </a:pPr>
            <a:r>
              <a:rPr lang="sv-SE" b="1">
                <a:solidFill>
                  <a:srgbClr val="0000FF"/>
                </a:solidFill>
                <a:ea typeface="Times New Roman" pitchFamily="18" charset="0"/>
                <a:cs typeface="Arial" charset="0"/>
              </a:rPr>
              <a:t>For  the high Slip S. (starting) </a:t>
            </a:r>
          </a:p>
        </p:txBody>
      </p:sp>
      <p:sp>
        <p:nvSpPr>
          <p:cNvPr id="15369" name="Rectangle 14"/>
          <p:cNvSpPr>
            <a:spLocks noChangeArrowheads="1"/>
          </p:cNvSpPr>
          <p:nvPr/>
        </p:nvSpPr>
        <p:spPr bwMode="auto">
          <a:xfrm>
            <a:off x="990600" y="3657600"/>
            <a:ext cx="3733800" cy="366713"/>
          </a:xfrm>
          <a:prstGeom prst="rect">
            <a:avLst/>
          </a:prstGeom>
          <a:noFill/>
          <a:ln w="9525">
            <a:noFill/>
            <a:miter lim="800000"/>
            <a:headEnd/>
            <a:tailEnd/>
          </a:ln>
        </p:spPr>
        <p:txBody>
          <a:bodyPr anchor="ctr">
            <a:spAutoFit/>
          </a:bodyPr>
          <a:lstStyle/>
          <a:p>
            <a:pPr algn="just" eaLnBrk="1" hangingPunct="1">
              <a:buFont typeface="Arial" charset="0"/>
              <a:buNone/>
            </a:pPr>
            <a:r>
              <a:rPr lang="sv-SE" b="1">
                <a:solidFill>
                  <a:srgbClr val="0000FF"/>
                </a:solidFill>
                <a:ea typeface="Times New Roman" pitchFamily="18" charset="0"/>
                <a:cs typeface="Arial" charset="0"/>
              </a:rPr>
              <a:t>So, the torque of motor is :</a:t>
            </a:r>
          </a:p>
        </p:txBody>
      </p:sp>
      <p:sp>
        <p:nvSpPr>
          <p:cNvPr id="15370" name="Rectangle 15"/>
          <p:cNvSpPr>
            <a:spLocks noChangeArrowheads="1"/>
          </p:cNvSpPr>
          <p:nvPr/>
        </p:nvSpPr>
        <p:spPr bwMode="auto">
          <a:xfrm>
            <a:off x="914400" y="5424488"/>
            <a:ext cx="4267200" cy="366712"/>
          </a:xfrm>
          <a:prstGeom prst="rect">
            <a:avLst/>
          </a:prstGeom>
          <a:noFill/>
          <a:ln w="9525">
            <a:noFill/>
            <a:miter lim="800000"/>
            <a:headEnd/>
            <a:tailEnd/>
          </a:ln>
        </p:spPr>
        <p:txBody>
          <a:bodyPr anchor="ctr">
            <a:spAutoFit/>
          </a:bodyPr>
          <a:lstStyle/>
          <a:p>
            <a:pPr algn="just" eaLnBrk="1" hangingPunct="1">
              <a:buFont typeface="Arial" charset="0"/>
              <a:buNone/>
            </a:pPr>
            <a:r>
              <a:rPr lang="sv-SE" b="1">
                <a:solidFill>
                  <a:srgbClr val="0000FF"/>
                </a:solidFill>
                <a:ea typeface="Times New Roman" pitchFamily="18" charset="0"/>
                <a:cs typeface="Arial" charset="0"/>
              </a:rPr>
              <a:t>And starting torque (slip S=1) is : </a:t>
            </a:r>
          </a:p>
        </p:txBody>
      </p:sp>
      <p:sp>
        <p:nvSpPr>
          <p:cNvPr id="11" name="Footer Placeholder 10"/>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5"/>
          <p:cNvGraphicFramePr>
            <a:graphicFrameLocks noChangeAspect="1"/>
          </p:cNvGraphicFramePr>
          <p:nvPr/>
        </p:nvGraphicFramePr>
        <p:xfrm>
          <a:off x="5638800" y="1101725"/>
          <a:ext cx="2819400" cy="727075"/>
        </p:xfrm>
        <a:graphic>
          <a:graphicData uri="http://schemas.openxmlformats.org/presentationml/2006/ole">
            <p:oleObj spid="_x0000_s16386" name="Equation" r:id="rId3" imgW="1511300" imgH="393700" progId="Equation.3">
              <p:embed/>
            </p:oleObj>
          </a:graphicData>
        </a:graphic>
      </p:graphicFrame>
      <p:graphicFrame>
        <p:nvGraphicFramePr>
          <p:cNvPr id="16387" name="Object 4"/>
          <p:cNvGraphicFramePr>
            <a:graphicFrameLocks noChangeAspect="1"/>
          </p:cNvGraphicFramePr>
          <p:nvPr/>
        </p:nvGraphicFramePr>
        <p:xfrm>
          <a:off x="4191000" y="2438400"/>
          <a:ext cx="1752600" cy="990600"/>
        </p:xfrm>
        <a:graphic>
          <a:graphicData uri="http://schemas.openxmlformats.org/presentationml/2006/ole">
            <p:oleObj spid="_x0000_s16387" name="Equation" r:id="rId4" imgW="800100" imgH="457200" progId="Equation.3">
              <p:embed/>
            </p:oleObj>
          </a:graphicData>
        </a:graphic>
      </p:graphicFrame>
      <p:sp>
        <p:nvSpPr>
          <p:cNvPr id="16390" name="Rectangle 6"/>
          <p:cNvSpPr>
            <a:spLocks noChangeArrowheads="1"/>
          </p:cNvSpPr>
          <p:nvPr/>
        </p:nvSpPr>
        <p:spPr bwMode="auto">
          <a:xfrm>
            <a:off x="762000" y="762000"/>
            <a:ext cx="7383463" cy="641350"/>
          </a:xfrm>
          <a:prstGeom prst="rect">
            <a:avLst/>
          </a:prstGeom>
          <a:noFill/>
          <a:ln w="9525">
            <a:noFill/>
            <a:miter lim="800000"/>
            <a:headEnd/>
            <a:tailEnd/>
          </a:ln>
        </p:spPr>
        <p:txBody>
          <a:bodyPr anchor="ctr">
            <a:spAutoFit/>
          </a:bodyPr>
          <a:lstStyle/>
          <a:p>
            <a:pPr algn="just" eaLnBrk="1" hangingPunct="1">
              <a:buFont typeface="Arial" charset="0"/>
              <a:buNone/>
            </a:pPr>
            <a:r>
              <a:rPr lang="sv-SE">
                <a:ea typeface="Times New Roman" pitchFamily="18" charset="0"/>
                <a:cs typeface="Arial" charset="0"/>
              </a:rPr>
              <a:t>For low slip S region, the motor speed near unity or synchronous speed, in this region the impedance motor is :</a:t>
            </a:r>
            <a:r>
              <a:rPr lang="sv-SE" sz="1400">
                <a:ea typeface="Times New Roman" pitchFamily="18" charset="0"/>
                <a:cs typeface="Arial" charset="0"/>
              </a:rPr>
              <a:t>   </a:t>
            </a:r>
            <a:endParaRPr lang="sv-SE">
              <a:ea typeface="Times New Roman" pitchFamily="18" charset="0"/>
              <a:cs typeface="Arial" charset="0"/>
            </a:endParaRPr>
          </a:p>
        </p:txBody>
      </p:sp>
      <p:sp>
        <p:nvSpPr>
          <p:cNvPr id="16391" name="Rectangle 7"/>
          <p:cNvSpPr>
            <a:spLocks noChangeArrowheads="1"/>
          </p:cNvSpPr>
          <p:nvPr/>
        </p:nvSpPr>
        <p:spPr bwMode="auto">
          <a:xfrm>
            <a:off x="914400" y="2667000"/>
            <a:ext cx="2825750" cy="641350"/>
          </a:xfrm>
          <a:prstGeom prst="rect">
            <a:avLst/>
          </a:prstGeom>
          <a:noFill/>
          <a:ln w="9525">
            <a:noFill/>
            <a:miter lim="800000"/>
            <a:headEnd/>
            <a:tailEnd/>
          </a:ln>
        </p:spPr>
        <p:txBody>
          <a:bodyPr wrap="none" anchor="ctr">
            <a:spAutoFit/>
          </a:bodyPr>
          <a:lstStyle/>
          <a:p>
            <a:pPr eaLnBrk="1" hangingPunct="1">
              <a:tabLst>
                <a:tab pos="333375" algn="l"/>
              </a:tabLst>
            </a:pPr>
            <a:r>
              <a:rPr lang="sv-SE" b="1">
                <a:ea typeface="Times New Roman" pitchFamily="18" charset="0"/>
                <a:cs typeface="Arial" charset="0"/>
              </a:rPr>
              <a:t>So, the motor torque is :</a:t>
            </a:r>
            <a:endParaRPr lang="en-US" b="1">
              <a:ea typeface="Times New Roman" pitchFamily="18" charset="0"/>
              <a:cs typeface="Arial" charset="0"/>
            </a:endParaRPr>
          </a:p>
          <a:p>
            <a:pPr>
              <a:tabLst>
                <a:tab pos="333375" algn="l"/>
              </a:tabLst>
            </a:pPr>
            <a:endParaRPr lang="en-US" b="1">
              <a:ea typeface="Times New Roman" pitchFamily="18" charset="0"/>
              <a:cs typeface="Arial" charset="0"/>
            </a:endParaRPr>
          </a:p>
        </p:txBody>
      </p:sp>
      <p:sp>
        <p:nvSpPr>
          <p:cNvPr id="16392" name="Rectangle 10"/>
          <p:cNvSpPr>
            <a:spLocks noChangeArrowheads="1"/>
          </p:cNvSpPr>
          <p:nvPr/>
        </p:nvSpPr>
        <p:spPr bwMode="auto">
          <a:xfrm>
            <a:off x="0" y="3038475"/>
            <a:ext cx="9144000" cy="0"/>
          </a:xfrm>
          <a:prstGeom prst="rect">
            <a:avLst/>
          </a:prstGeom>
          <a:noFill/>
          <a:ln w="9525">
            <a:noFill/>
            <a:miter lim="800000"/>
            <a:headEnd/>
            <a:tailEnd/>
          </a:ln>
        </p:spPr>
        <p:txBody>
          <a:bodyPr wrap="none" anchor="ctr">
            <a:spAutoFit/>
          </a:bodyPr>
          <a:lstStyle/>
          <a:p>
            <a:endParaRPr lang="en-MY"/>
          </a:p>
        </p:txBody>
      </p:sp>
      <p:graphicFrame>
        <p:nvGraphicFramePr>
          <p:cNvPr id="16388" name="Object 9"/>
          <p:cNvGraphicFramePr>
            <a:graphicFrameLocks noChangeAspect="1"/>
          </p:cNvGraphicFramePr>
          <p:nvPr/>
        </p:nvGraphicFramePr>
        <p:xfrm>
          <a:off x="4876800" y="3581400"/>
          <a:ext cx="3200400" cy="976313"/>
        </p:xfrm>
        <a:graphic>
          <a:graphicData uri="http://schemas.openxmlformats.org/presentationml/2006/ole">
            <p:oleObj spid="_x0000_s16388" name="Equation" r:id="rId5" imgW="1879600" imgH="571500" progId="Equation.3">
              <p:embed/>
            </p:oleObj>
          </a:graphicData>
        </a:graphic>
      </p:graphicFrame>
      <p:sp>
        <p:nvSpPr>
          <p:cNvPr id="16393" name="Text Box 11"/>
          <p:cNvSpPr txBox="1">
            <a:spLocks noChangeArrowheads="1"/>
          </p:cNvSpPr>
          <p:nvPr/>
        </p:nvSpPr>
        <p:spPr bwMode="auto">
          <a:xfrm>
            <a:off x="914400" y="3824288"/>
            <a:ext cx="7086600" cy="366712"/>
          </a:xfrm>
          <a:prstGeom prst="rect">
            <a:avLst/>
          </a:prstGeom>
          <a:noFill/>
          <a:ln w="9525">
            <a:noFill/>
            <a:miter lim="800000"/>
            <a:headEnd/>
            <a:tailEnd/>
          </a:ln>
        </p:spPr>
        <p:txBody>
          <a:bodyPr>
            <a:spAutoFit/>
          </a:bodyPr>
          <a:lstStyle/>
          <a:p>
            <a:pPr>
              <a:spcBef>
                <a:spcPct val="50000"/>
              </a:spcBef>
            </a:pPr>
            <a:r>
              <a:rPr lang="en-US"/>
              <a:t>And the slip at maximum torque is : </a:t>
            </a:r>
          </a:p>
        </p:txBody>
      </p:sp>
      <p:sp>
        <p:nvSpPr>
          <p:cNvPr id="16394" name="Text Box 12"/>
          <p:cNvSpPr txBox="1">
            <a:spLocks noChangeArrowheads="1"/>
          </p:cNvSpPr>
          <p:nvPr/>
        </p:nvSpPr>
        <p:spPr bwMode="auto">
          <a:xfrm>
            <a:off x="990600" y="5257800"/>
            <a:ext cx="3657600" cy="366713"/>
          </a:xfrm>
          <a:prstGeom prst="rect">
            <a:avLst/>
          </a:prstGeom>
          <a:noFill/>
          <a:ln w="9525">
            <a:noFill/>
            <a:miter lim="800000"/>
            <a:headEnd/>
            <a:tailEnd/>
          </a:ln>
        </p:spPr>
        <p:txBody>
          <a:bodyPr>
            <a:spAutoFit/>
          </a:bodyPr>
          <a:lstStyle/>
          <a:p>
            <a:pPr>
              <a:spcBef>
                <a:spcPct val="50000"/>
              </a:spcBef>
            </a:pPr>
            <a:r>
              <a:rPr lang="en-US"/>
              <a:t>The maximum motor torque is :</a:t>
            </a:r>
          </a:p>
        </p:txBody>
      </p:sp>
      <p:sp>
        <p:nvSpPr>
          <p:cNvPr id="16395" name="Rectangle 14"/>
          <p:cNvSpPr>
            <a:spLocks noChangeArrowheads="1"/>
          </p:cNvSpPr>
          <p:nvPr/>
        </p:nvSpPr>
        <p:spPr bwMode="auto">
          <a:xfrm>
            <a:off x="0" y="2900363"/>
            <a:ext cx="9144000" cy="0"/>
          </a:xfrm>
          <a:prstGeom prst="rect">
            <a:avLst/>
          </a:prstGeom>
          <a:noFill/>
          <a:ln w="9525">
            <a:noFill/>
            <a:miter lim="800000"/>
            <a:headEnd/>
            <a:tailEnd/>
          </a:ln>
        </p:spPr>
        <p:txBody>
          <a:bodyPr wrap="none" anchor="ctr">
            <a:spAutoFit/>
          </a:bodyPr>
          <a:lstStyle/>
          <a:p>
            <a:endParaRPr lang="en-MY"/>
          </a:p>
        </p:txBody>
      </p:sp>
      <p:graphicFrame>
        <p:nvGraphicFramePr>
          <p:cNvPr id="16389" name="Object 13"/>
          <p:cNvGraphicFramePr>
            <a:graphicFrameLocks noChangeAspect="1"/>
          </p:cNvGraphicFramePr>
          <p:nvPr/>
        </p:nvGraphicFramePr>
        <p:xfrm>
          <a:off x="4495800" y="4953000"/>
          <a:ext cx="4267200" cy="1493838"/>
        </p:xfrm>
        <a:graphic>
          <a:graphicData uri="http://schemas.openxmlformats.org/presentationml/2006/ole">
            <p:oleObj spid="_x0000_s16389" name="Equation" r:id="rId6" imgW="2209800" imgH="774700" progId="Equation.3">
              <p:embed/>
            </p:oleObj>
          </a:graphicData>
        </a:graphic>
      </p:graphicFrame>
      <p:sp>
        <p:nvSpPr>
          <p:cNvPr id="12" name="Footer Placeholder 11"/>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a:t>
            </a:r>
            <a:endParaRPr lang="en-US" dirty="0"/>
          </a:p>
        </p:txBody>
      </p:sp>
      <p:sp>
        <p:nvSpPr>
          <p:cNvPr id="3" name="Content Placeholder 2"/>
          <p:cNvSpPr>
            <a:spLocks noGrp="1"/>
          </p:cNvSpPr>
          <p:nvPr>
            <p:ph idx="1"/>
          </p:nvPr>
        </p:nvSpPr>
        <p:spPr/>
        <p:txBody>
          <a:bodyPr/>
          <a:lstStyle/>
          <a:p>
            <a:r>
              <a:rPr lang="en-IN" dirty="0" smtClean="0"/>
              <a:t>Variable speed drives can be categorized into adjustable speed drives and servo drives. </a:t>
            </a:r>
          </a:p>
          <a:p>
            <a:r>
              <a:rPr lang="en-IN" dirty="0" smtClean="0"/>
              <a:t>In adjustable speed drives the speed set points are changed relatively infrequently, in response to changes in in process operating points.</a:t>
            </a:r>
            <a:endParaRPr lang="en-US" dirty="0"/>
          </a:p>
        </p:txBody>
      </p:sp>
      <p:sp>
        <p:nvSpPr>
          <p:cNvPr id="4" name="Footer Placeholder 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7"/>
          <p:cNvGraphicFramePr>
            <a:graphicFrameLocks noChangeAspect="1"/>
          </p:cNvGraphicFramePr>
          <p:nvPr/>
        </p:nvGraphicFramePr>
        <p:xfrm>
          <a:off x="4267200" y="3567113"/>
          <a:ext cx="4724400" cy="3290887"/>
        </p:xfrm>
        <a:graphic>
          <a:graphicData uri="http://schemas.openxmlformats.org/presentationml/2006/ole">
            <p:oleObj spid="_x0000_s17410" name="Visio" r:id="rId3" imgW="3801394" imgH="2648283" progId="">
              <p:embed/>
            </p:oleObj>
          </a:graphicData>
        </a:graphic>
      </p:graphicFrame>
      <p:sp>
        <p:nvSpPr>
          <p:cNvPr id="17414" name="Text Box 8"/>
          <p:cNvSpPr txBox="1">
            <a:spLocks noChangeArrowheads="1"/>
          </p:cNvSpPr>
          <p:nvPr/>
        </p:nvSpPr>
        <p:spPr bwMode="auto">
          <a:xfrm>
            <a:off x="533400" y="228600"/>
            <a:ext cx="4800600" cy="457200"/>
          </a:xfrm>
          <a:prstGeom prst="rect">
            <a:avLst/>
          </a:prstGeom>
          <a:noFill/>
          <a:ln w="9525">
            <a:noFill/>
            <a:miter lim="800000"/>
            <a:headEnd/>
            <a:tailEnd/>
          </a:ln>
        </p:spPr>
        <p:txBody>
          <a:bodyPr>
            <a:spAutoFit/>
          </a:bodyPr>
          <a:lstStyle/>
          <a:p>
            <a:pPr>
              <a:spcBef>
                <a:spcPct val="50000"/>
              </a:spcBef>
            </a:pPr>
            <a:r>
              <a:rPr lang="en-US" sz="2400" b="1"/>
              <a:t>Stator Voltage</a:t>
            </a:r>
            <a:r>
              <a:rPr lang="en-US" sz="2000" b="1"/>
              <a:t> </a:t>
            </a:r>
            <a:r>
              <a:rPr lang="en-US" sz="2400" b="1"/>
              <a:t>Control</a:t>
            </a:r>
          </a:p>
        </p:txBody>
      </p:sp>
      <p:sp>
        <p:nvSpPr>
          <p:cNvPr id="17415" name="Text Box 9"/>
          <p:cNvSpPr txBox="1">
            <a:spLocks noChangeArrowheads="1"/>
          </p:cNvSpPr>
          <p:nvPr/>
        </p:nvSpPr>
        <p:spPr bwMode="auto">
          <a:xfrm>
            <a:off x="685800" y="914400"/>
            <a:ext cx="4343400" cy="641350"/>
          </a:xfrm>
          <a:prstGeom prst="rect">
            <a:avLst/>
          </a:prstGeom>
          <a:noFill/>
          <a:ln w="9525">
            <a:noFill/>
            <a:miter lim="800000"/>
            <a:headEnd/>
            <a:tailEnd/>
          </a:ln>
        </p:spPr>
        <p:txBody>
          <a:bodyPr>
            <a:spAutoFit/>
          </a:bodyPr>
          <a:lstStyle/>
          <a:p>
            <a:pPr>
              <a:spcBef>
                <a:spcPct val="50000"/>
              </a:spcBef>
            </a:pPr>
            <a:r>
              <a:rPr lang="en-US"/>
              <a:t>Controlling Induction Motor Speed by Adjusting The Stator Voltage </a:t>
            </a:r>
          </a:p>
        </p:txBody>
      </p:sp>
      <p:graphicFrame>
        <p:nvGraphicFramePr>
          <p:cNvPr id="17411" name="Object 12"/>
          <p:cNvGraphicFramePr>
            <a:graphicFrameLocks noChangeAspect="1"/>
          </p:cNvGraphicFramePr>
          <p:nvPr/>
        </p:nvGraphicFramePr>
        <p:xfrm>
          <a:off x="5181600" y="152400"/>
          <a:ext cx="3505200" cy="1700213"/>
        </p:xfrm>
        <a:graphic>
          <a:graphicData uri="http://schemas.openxmlformats.org/presentationml/2006/ole">
            <p:oleObj spid="_x0000_s17411" name="Visio" r:id="rId4" imgW="5084781" imgH="2464771" progId="">
              <p:embed/>
            </p:oleObj>
          </a:graphicData>
        </a:graphic>
      </p:graphicFrame>
      <p:graphicFrame>
        <p:nvGraphicFramePr>
          <p:cNvPr id="17412" name="Object 13"/>
          <p:cNvGraphicFramePr>
            <a:graphicFrameLocks noChangeAspect="1"/>
          </p:cNvGraphicFramePr>
          <p:nvPr/>
        </p:nvGraphicFramePr>
        <p:xfrm>
          <a:off x="228600" y="4079875"/>
          <a:ext cx="3886200" cy="2016125"/>
        </p:xfrm>
        <a:graphic>
          <a:graphicData uri="http://schemas.openxmlformats.org/presentationml/2006/ole">
            <p:oleObj spid="_x0000_s17412" name="Visio" r:id="rId5" imgW="4581323" imgH="2335445" progId="">
              <p:embed/>
            </p:oleObj>
          </a:graphicData>
        </a:graphic>
      </p:graphicFrame>
      <p:graphicFrame>
        <p:nvGraphicFramePr>
          <p:cNvPr id="17413" name="Object 14"/>
          <p:cNvGraphicFramePr>
            <a:graphicFrameLocks noChangeAspect="1"/>
          </p:cNvGraphicFramePr>
          <p:nvPr/>
        </p:nvGraphicFramePr>
        <p:xfrm>
          <a:off x="228600" y="2514600"/>
          <a:ext cx="3657600" cy="1279525"/>
        </p:xfrm>
        <a:graphic>
          <a:graphicData uri="http://schemas.openxmlformats.org/presentationml/2006/ole">
            <p:oleObj spid="_x0000_s17413" name="Equation" r:id="rId6" imgW="2209800" imgH="774700" progId="Equation.3">
              <p:embed/>
            </p:oleObj>
          </a:graphicData>
        </a:graphic>
      </p:graphicFrame>
      <p:sp>
        <p:nvSpPr>
          <p:cNvPr id="8" name="Footer Placeholder 7"/>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Text Box 6"/>
          <p:cNvSpPr txBox="1">
            <a:spLocks noChangeArrowheads="1"/>
          </p:cNvSpPr>
          <p:nvPr/>
        </p:nvSpPr>
        <p:spPr bwMode="auto">
          <a:xfrm>
            <a:off x="533400" y="228600"/>
            <a:ext cx="4800600" cy="457200"/>
          </a:xfrm>
          <a:prstGeom prst="rect">
            <a:avLst/>
          </a:prstGeom>
          <a:noFill/>
          <a:ln w="9525">
            <a:noFill/>
            <a:miter lim="800000"/>
            <a:headEnd/>
            <a:tailEnd/>
          </a:ln>
        </p:spPr>
        <p:txBody>
          <a:bodyPr>
            <a:spAutoFit/>
          </a:bodyPr>
          <a:lstStyle/>
          <a:p>
            <a:pPr>
              <a:spcBef>
                <a:spcPct val="50000"/>
              </a:spcBef>
            </a:pPr>
            <a:r>
              <a:rPr lang="en-US" sz="2400" b="1"/>
              <a:t>Frequency Voltage</a:t>
            </a:r>
            <a:r>
              <a:rPr lang="en-US" sz="2000" b="1"/>
              <a:t> </a:t>
            </a:r>
            <a:r>
              <a:rPr lang="en-US" sz="2400" b="1"/>
              <a:t>Control</a:t>
            </a:r>
          </a:p>
        </p:txBody>
      </p:sp>
      <p:sp>
        <p:nvSpPr>
          <p:cNvPr id="18439" name="Text Box 7"/>
          <p:cNvSpPr txBox="1">
            <a:spLocks noChangeArrowheads="1"/>
          </p:cNvSpPr>
          <p:nvPr/>
        </p:nvSpPr>
        <p:spPr bwMode="auto">
          <a:xfrm>
            <a:off x="685800" y="914400"/>
            <a:ext cx="4343400" cy="641350"/>
          </a:xfrm>
          <a:prstGeom prst="rect">
            <a:avLst/>
          </a:prstGeom>
          <a:noFill/>
          <a:ln w="9525">
            <a:noFill/>
            <a:miter lim="800000"/>
            <a:headEnd/>
            <a:tailEnd/>
          </a:ln>
        </p:spPr>
        <p:txBody>
          <a:bodyPr>
            <a:spAutoFit/>
          </a:bodyPr>
          <a:lstStyle/>
          <a:p>
            <a:pPr>
              <a:spcBef>
                <a:spcPct val="50000"/>
              </a:spcBef>
            </a:pPr>
            <a:r>
              <a:rPr lang="en-US"/>
              <a:t>Controlling Induction Motor Speed by Adjusting The Frequency Stator Voltage </a:t>
            </a:r>
          </a:p>
        </p:txBody>
      </p:sp>
      <p:graphicFrame>
        <p:nvGraphicFramePr>
          <p:cNvPr id="18434" name="Object 11"/>
          <p:cNvGraphicFramePr>
            <a:graphicFrameLocks noChangeAspect="1"/>
          </p:cNvGraphicFramePr>
          <p:nvPr/>
        </p:nvGraphicFramePr>
        <p:xfrm>
          <a:off x="5105400" y="152400"/>
          <a:ext cx="3494088" cy="1714500"/>
        </p:xfrm>
        <a:graphic>
          <a:graphicData uri="http://schemas.openxmlformats.org/presentationml/2006/ole">
            <p:oleObj spid="_x0000_s18434" name="Visio" r:id="rId3" imgW="3494442" imgH="1715189" progId="">
              <p:embed/>
            </p:oleObj>
          </a:graphicData>
        </a:graphic>
      </p:graphicFrame>
      <p:graphicFrame>
        <p:nvGraphicFramePr>
          <p:cNvPr id="18435" name="Object 12"/>
          <p:cNvGraphicFramePr>
            <a:graphicFrameLocks noChangeAspect="1"/>
          </p:cNvGraphicFramePr>
          <p:nvPr/>
        </p:nvGraphicFramePr>
        <p:xfrm>
          <a:off x="76200" y="4335463"/>
          <a:ext cx="4019550" cy="1912937"/>
        </p:xfrm>
        <a:graphic>
          <a:graphicData uri="http://schemas.openxmlformats.org/presentationml/2006/ole">
            <p:oleObj spid="_x0000_s18435" name="Visio" r:id="rId4" imgW="4019416" imgH="1913151" progId="">
              <p:embed/>
            </p:oleObj>
          </a:graphicData>
        </a:graphic>
      </p:graphicFrame>
      <p:graphicFrame>
        <p:nvGraphicFramePr>
          <p:cNvPr id="18436" name="Object 13"/>
          <p:cNvGraphicFramePr>
            <a:graphicFrameLocks noChangeAspect="1"/>
          </p:cNvGraphicFramePr>
          <p:nvPr/>
        </p:nvGraphicFramePr>
        <p:xfrm>
          <a:off x="4114800" y="3338513"/>
          <a:ext cx="4703763" cy="3290887"/>
        </p:xfrm>
        <a:graphic>
          <a:graphicData uri="http://schemas.openxmlformats.org/presentationml/2006/ole">
            <p:oleObj spid="_x0000_s18436" name="Visio" r:id="rId5" imgW="4703602" imgH="3290214" progId="">
              <p:embed/>
            </p:oleObj>
          </a:graphicData>
        </a:graphic>
      </p:graphicFrame>
      <p:graphicFrame>
        <p:nvGraphicFramePr>
          <p:cNvPr id="18437" name="Object 14"/>
          <p:cNvGraphicFramePr>
            <a:graphicFrameLocks noChangeAspect="1"/>
          </p:cNvGraphicFramePr>
          <p:nvPr/>
        </p:nvGraphicFramePr>
        <p:xfrm>
          <a:off x="238125" y="2514600"/>
          <a:ext cx="3636963" cy="1279525"/>
        </p:xfrm>
        <a:graphic>
          <a:graphicData uri="http://schemas.openxmlformats.org/presentationml/2006/ole">
            <p:oleObj spid="_x0000_s18437" name="Equation" r:id="rId6" imgW="2197080" imgH="774360" progId="Equation.3">
              <p:embed/>
            </p:oleObj>
          </a:graphicData>
        </a:graphic>
      </p:graphicFrame>
      <p:sp>
        <p:nvSpPr>
          <p:cNvPr id="8" name="Footer Placeholder 7"/>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4"/>
          <p:cNvSpPr txBox="1">
            <a:spLocks noChangeArrowheads="1"/>
          </p:cNvSpPr>
          <p:nvPr/>
        </p:nvSpPr>
        <p:spPr bwMode="auto">
          <a:xfrm>
            <a:off x="762000" y="379413"/>
            <a:ext cx="7772400" cy="1220787"/>
          </a:xfrm>
          <a:prstGeom prst="rect">
            <a:avLst/>
          </a:prstGeom>
          <a:noFill/>
          <a:ln w="9525">
            <a:noFill/>
            <a:miter lim="800000"/>
            <a:headEnd/>
            <a:tailEnd/>
          </a:ln>
        </p:spPr>
        <p:txBody>
          <a:bodyPr>
            <a:spAutoFit/>
          </a:bodyPr>
          <a:lstStyle/>
          <a:p>
            <a:pPr>
              <a:spcBef>
                <a:spcPct val="50000"/>
              </a:spcBef>
            </a:pPr>
            <a:r>
              <a:rPr lang="en-US"/>
              <a:t>If the frequency is increased above its rated value, the flux and torque would decrease. If the synchronous speed corresponding to the rated frequency is call the base speed  </a:t>
            </a:r>
            <a:r>
              <a:rPr lang="en-US" sz="2000">
                <a:latin typeface="Symbol" pitchFamily="18" charset="2"/>
              </a:rPr>
              <a:t>w</a:t>
            </a:r>
            <a:r>
              <a:rPr lang="en-US" sz="2000" baseline="-25000"/>
              <a:t>b,</a:t>
            </a:r>
            <a:r>
              <a:rPr lang="en-US" sz="2000"/>
              <a:t> </a:t>
            </a:r>
            <a:r>
              <a:rPr lang="en-US"/>
              <a:t>the synchronous speed at any other frequency becomes:</a:t>
            </a:r>
          </a:p>
        </p:txBody>
      </p:sp>
      <p:graphicFrame>
        <p:nvGraphicFramePr>
          <p:cNvPr id="19458" name="Object 5"/>
          <p:cNvGraphicFramePr>
            <a:graphicFrameLocks noChangeAspect="1"/>
          </p:cNvGraphicFramePr>
          <p:nvPr/>
        </p:nvGraphicFramePr>
        <p:xfrm>
          <a:off x="3124200" y="1363663"/>
          <a:ext cx="1295400" cy="465137"/>
        </p:xfrm>
        <a:graphic>
          <a:graphicData uri="http://schemas.openxmlformats.org/presentationml/2006/ole">
            <p:oleObj spid="_x0000_s19458" name="Equation" r:id="rId3" imgW="634680" imgH="228600" progId="Equation.3">
              <p:embed/>
            </p:oleObj>
          </a:graphicData>
        </a:graphic>
      </p:graphicFrame>
      <p:sp>
        <p:nvSpPr>
          <p:cNvPr id="19463" name="Text Box 6"/>
          <p:cNvSpPr txBox="1">
            <a:spLocks noChangeArrowheads="1"/>
          </p:cNvSpPr>
          <p:nvPr/>
        </p:nvSpPr>
        <p:spPr bwMode="auto">
          <a:xfrm>
            <a:off x="914400" y="2514600"/>
            <a:ext cx="3810000" cy="366713"/>
          </a:xfrm>
          <a:prstGeom prst="rect">
            <a:avLst/>
          </a:prstGeom>
          <a:noFill/>
          <a:ln w="9525">
            <a:noFill/>
            <a:miter lim="800000"/>
            <a:headEnd/>
            <a:tailEnd/>
          </a:ln>
        </p:spPr>
        <p:txBody>
          <a:bodyPr>
            <a:spAutoFit/>
          </a:bodyPr>
          <a:lstStyle/>
          <a:p>
            <a:pPr>
              <a:spcBef>
                <a:spcPct val="50000"/>
              </a:spcBef>
            </a:pPr>
            <a:r>
              <a:rPr lang="en-US"/>
              <a:t>And : </a:t>
            </a:r>
          </a:p>
        </p:txBody>
      </p:sp>
      <p:graphicFrame>
        <p:nvGraphicFramePr>
          <p:cNvPr id="19459" name="Object 7"/>
          <p:cNvGraphicFramePr>
            <a:graphicFrameLocks noChangeAspect="1"/>
          </p:cNvGraphicFramePr>
          <p:nvPr/>
        </p:nvGraphicFramePr>
        <p:xfrm>
          <a:off x="1828800" y="2411413"/>
          <a:ext cx="2438400" cy="712787"/>
        </p:xfrm>
        <a:graphic>
          <a:graphicData uri="http://schemas.openxmlformats.org/presentationml/2006/ole">
            <p:oleObj spid="_x0000_s19459" name="Equation" r:id="rId4" imgW="1473120" imgH="431640" progId="Equation.3">
              <p:embed/>
            </p:oleObj>
          </a:graphicData>
        </a:graphic>
      </p:graphicFrame>
      <p:sp>
        <p:nvSpPr>
          <p:cNvPr id="19464" name="Text Box 8"/>
          <p:cNvSpPr txBox="1">
            <a:spLocks noChangeArrowheads="1"/>
          </p:cNvSpPr>
          <p:nvPr/>
        </p:nvSpPr>
        <p:spPr bwMode="auto">
          <a:xfrm>
            <a:off x="914400" y="3429000"/>
            <a:ext cx="7391400" cy="366713"/>
          </a:xfrm>
          <a:prstGeom prst="rect">
            <a:avLst/>
          </a:prstGeom>
          <a:noFill/>
          <a:ln w="9525">
            <a:noFill/>
            <a:miter lim="800000"/>
            <a:headEnd/>
            <a:tailEnd/>
          </a:ln>
        </p:spPr>
        <p:txBody>
          <a:bodyPr>
            <a:spAutoFit/>
          </a:bodyPr>
          <a:lstStyle/>
          <a:p>
            <a:pPr>
              <a:spcBef>
                <a:spcPct val="50000"/>
              </a:spcBef>
            </a:pPr>
            <a:r>
              <a:rPr lang="en-US"/>
              <a:t>The motor torque : </a:t>
            </a:r>
          </a:p>
        </p:txBody>
      </p:sp>
      <p:graphicFrame>
        <p:nvGraphicFramePr>
          <p:cNvPr id="19460" name="Object 9"/>
          <p:cNvGraphicFramePr>
            <a:graphicFrameLocks noChangeAspect="1"/>
          </p:cNvGraphicFramePr>
          <p:nvPr/>
        </p:nvGraphicFramePr>
        <p:xfrm>
          <a:off x="3124200" y="3276600"/>
          <a:ext cx="3810000" cy="1333500"/>
        </p:xfrm>
        <a:graphic>
          <a:graphicData uri="http://schemas.openxmlformats.org/presentationml/2006/ole">
            <p:oleObj spid="_x0000_s19460" name="Equation" r:id="rId5" imgW="2209800" imgH="774700" progId="Equation.3">
              <p:embed/>
            </p:oleObj>
          </a:graphicData>
        </a:graphic>
      </p:graphicFrame>
      <p:graphicFrame>
        <p:nvGraphicFramePr>
          <p:cNvPr id="19461" name="Object 10"/>
          <p:cNvGraphicFramePr>
            <a:graphicFrameLocks noChangeAspect="1"/>
          </p:cNvGraphicFramePr>
          <p:nvPr/>
        </p:nvGraphicFramePr>
        <p:xfrm>
          <a:off x="2879725" y="4953000"/>
          <a:ext cx="4756150" cy="1493838"/>
        </p:xfrm>
        <a:graphic>
          <a:graphicData uri="http://schemas.openxmlformats.org/presentationml/2006/ole">
            <p:oleObj spid="_x0000_s19461" name="Equation" r:id="rId6" imgW="2463480" imgH="774360" progId="Equation.3">
              <p:embed/>
            </p:oleObj>
          </a:graphicData>
        </a:graphic>
      </p:graphicFrame>
      <p:sp>
        <p:nvSpPr>
          <p:cNvPr id="9" name="Footer Placeholder 8"/>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9" name="Text Box 4"/>
          <p:cNvSpPr txBox="1">
            <a:spLocks noChangeArrowheads="1"/>
          </p:cNvSpPr>
          <p:nvPr/>
        </p:nvSpPr>
        <p:spPr bwMode="auto">
          <a:xfrm>
            <a:off x="609600" y="228600"/>
            <a:ext cx="7315200" cy="366713"/>
          </a:xfrm>
          <a:prstGeom prst="rect">
            <a:avLst/>
          </a:prstGeom>
          <a:noFill/>
          <a:ln w="9525">
            <a:noFill/>
            <a:miter lim="800000"/>
            <a:headEnd/>
            <a:tailEnd/>
          </a:ln>
        </p:spPr>
        <p:txBody>
          <a:bodyPr>
            <a:spAutoFit/>
          </a:bodyPr>
          <a:lstStyle/>
          <a:p>
            <a:pPr>
              <a:spcBef>
                <a:spcPct val="50000"/>
              </a:spcBef>
            </a:pPr>
            <a:r>
              <a:rPr lang="en-US"/>
              <a:t>If  R</a:t>
            </a:r>
            <a:r>
              <a:rPr lang="en-US" baseline="-25000"/>
              <a:t>s</a:t>
            </a:r>
            <a:r>
              <a:rPr lang="en-US"/>
              <a:t> is negligible, the maximum torque at the base speed as : </a:t>
            </a:r>
          </a:p>
        </p:txBody>
      </p:sp>
      <p:graphicFrame>
        <p:nvGraphicFramePr>
          <p:cNvPr id="20482" name="Object 5"/>
          <p:cNvGraphicFramePr>
            <a:graphicFrameLocks noChangeAspect="1"/>
          </p:cNvGraphicFramePr>
          <p:nvPr/>
        </p:nvGraphicFramePr>
        <p:xfrm>
          <a:off x="1628775" y="947738"/>
          <a:ext cx="2227263" cy="755650"/>
        </p:xfrm>
        <a:graphic>
          <a:graphicData uri="http://schemas.openxmlformats.org/presentationml/2006/ole">
            <p:oleObj spid="_x0000_s20482" name="Equation" r:id="rId3" imgW="1346040" imgH="457200" progId="Equation.3">
              <p:embed/>
            </p:oleObj>
          </a:graphicData>
        </a:graphic>
      </p:graphicFrame>
      <p:sp>
        <p:nvSpPr>
          <p:cNvPr id="20490" name="Text Box 6"/>
          <p:cNvSpPr txBox="1">
            <a:spLocks noChangeArrowheads="1"/>
          </p:cNvSpPr>
          <p:nvPr/>
        </p:nvSpPr>
        <p:spPr bwMode="auto">
          <a:xfrm>
            <a:off x="762000" y="2514600"/>
            <a:ext cx="7315200" cy="366713"/>
          </a:xfrm>
          <a:prstGeom prst="rect">
            <a:avLst/>
          </a:prstGeom>
          <a:noFill/>
          <a:ln w="9525">
            <a:noFill/>
            <a:miter lim="800000"/>
            <a:headEnd/>
            <a:tailEnd/>
          </a:ln>
        </p:spPr>
        <p:txBody>
          <a:bodyPr>
            <a:spAutoFit/>
          </a:bodyPr>
          <a:lstStyle/>
          <a:p>
            <a:pPr>
              <a:spcBef>
                <a:spcPct val="50000"/>
              </a:spcBef>
            </a:pPr>
            <a:r>
              <a:rPr lang="en-US"/>
              <a:t>And the maximum torque at any other frequency is : </a:t>
            </a:r>
          </a:p>
        </p:txBody>
      </p:sp>
      <p:graphicFrame>
        <p:nvGraphicFramePr>
          <p:cNvPr id="20483" name="Object 7"/>
          <p:cNvGraphicFramePr>
            <a:graphicFrameLocks noChangeAspect="1"/>
          </p:cNvGraphicFramePr>
          <p:nvPr/>
        </p:nvGraphicFramePr>
        <p:xfrm>
          <a:off x="1519238" y="3038475"/>
          <a:ext cx="2543175" cy="776288"/>
        </p:xfrm>
        <a:graphic>
          <a:graphicData uri="http://schemas.openxmlformats.org/presentationml/2006/ole">
            <p:oleObj spid="_x0000_s20483" name="Equation" r:id="rId4" imgW="1536480" imgH="469800" progId="Equation.3">
              <p:embed/>
            </p:oleObj>
          </a:graphicData>
        </a:graphic>
      </p:graphicFrame>
      <p:sp>
        <p:nvSpPr>
          <p:cNvPr id="20491" name="Text Box 8"/>
          <p:cNvSpPr txBox="1">
            <a:spLocks noChangeArrowheads="1"/>
          </p:cNvSpPr>
          <p:nvPr/>
        </p:nvSpPr>
        <p:spPr bwMode="auto">
          <a:xfrm>
            <a:off x="762000" y="3962400"/>
            <a:ext cx="7315200" cy="366713"/>
          </a:xfrm>
          <a:prstGeom prst="rect">
            <a:avLst/>
          </a:prstGeom>
          <a:noFill/>
          <a:ln w="9525">
            <a:noFill/>
            <a:miter lim="800000"/>
            <a:headEnd/>
            <a:tailEnd/>
          </a:ln>
        </p:spPr>
        <p:txBody>
          <a:bodyPr>
            <a:spAutoFit/>
          </a:bodyPr>
          <a:lstStyle/>
          <a:p>
            <a:pPr>
              <a:spcBef>
                <a:spcPct val="50000"/>
              </a:spcBef>
            </a:pPr>
            <a:r>
              <a:rPr lang="en-US"/>
              <a:t>At this maximum torque, slip S is : </a:t>
            </a:r>
          </a:p>
        </p:txBody>
      </p:sp>
      <p:graphicFrame>
        <p:nvGraphicFramePr>
          <p:cNvPr id="20484" name="Object 10"/>
          <p:cNvGraphicFramePr>
            <a:graphicFrameLocks noChangeAspect="1"/>
          </p:cNvGraphicFramePr>
          <p:nvPr/>
        </p:nvGraphicFramePr>
        <p:xfrm>
          <a:off x="4887913" y="3733800"/>
          <a:ext cx="1827212" cy="714375"/>
        </p:xfrm>
        <a:graphic>
          <a:graphicData uri="http://schemas.openxmlformats.org/presentationml/2006/ole">
            <p:oleObj spid="_x0000_s20484" name="Equation" r:id="rId5" imgW="1104840" imgH="431640" progId="Equation.3">
              <p:embed/>
            </p:oleObj>
          </a:graphicData>
        </a:graphic>
      </p:graphicFrame>
      <p:sp>
        <p:nvSpPr>
          <p:cNvPr id="20492" name="Text Box 11"/>
          <p:cNvSpPr txBox="1">
            <a:spLocks noChangeArrowheads="1"/>
          </p:cNvSpPr>
          <p:nvPr/>
        </p:nvSpPr>
        <p:spPr bwMode="auto">
          <a:xfrm>
            <a:off x="838200" y="5257800"/>
            <a:ext cx="1828800" cy="366713"/>
          </a:xfrm>
          <a:prstGeom prst="rect">
            <a:avLst/>
          </a:prstGeom>
          <a:noFill/>
          <a:ln w="9525">
            <a:noFill/>
            <a:miter lim="800000"/>
            <a:headEnd/>
            <a:tailEnd/>
          </a:ln>
        </p:spPr>
        <p:txBody>
          <a:bodyPr>
            <a:spAutoFit/>
          </a:bodyPr>
          <a:lstStyle/>
          <a:p>
            <a:pPr>
              <a:spcBef>
                <a:spcPct val="50000"/>
              </a:spcBef>
            </a:pPr>
            <a:r>
              <a:rPr lang="en-US"/>
              <a:t>Normalizing : </a:t>
            </a:r>
          </a:p>
        </p:txBody>
      </p:sp>
      <p:graphicFrame>
        <p:nvGraphicFramePr>
          <p:cNvPr id="20485" name="Object 12"/>
          <p:cNvGraphicFramePr>
            <a:graphicFrameLocks noChangeAspect="1"/>
          </p:cNvGraphicFramePr>
          <p:nvPr/>
        </p:nvGraphicFramePr>
        <p:xfrm>
          <a:off x="2514600" y="5410200"/>
          <a:ext cx="2227263" cy="755650"/>
        </p:xfrm>
        <a:graphic>
          <a:graphicData uri="http://schemas.openxmlformats.org/presentationml/2006/ole">
            <p:oleObj spid="_x0000_s20485" name="Equation" r:id="rId6" imgW="1346040" imgH="457200" progId="Equation.3">
              <p:embed/>
            </p:oleObj>
          </a:graphicData>
        </a:graphic>
      </p:graphicFrame>
      <p:sp>
        <p:nvSpPr>
          <p:cNvPr id="20493" name="Line 13"/>
          <p:cNvSpPr>
            <a:spLocks noChangeShapeType="1"/>
          </p:cNvSpPr>
          <p:nvPr/>
        </p:nvSpPr>
        <p:spPr bwMode="auto">
          <a:xfrm>
            <a:off x="2438400" y="5410200"/>
            <a:ext cx="2743200" cy="0"/>
          </a:xfrm>
          <a:prstGeom prst="line">
            <a:avLst/>
          </a:prstGeom>
          <a:noFill/>
          <a:ln w="9525">
            <a:solidFill>
              <a:schemeClr val="tx1"/>
            </a:solidFill>
            <a:round/>
            <a:headEnd/>
            <a:tailEnd/>
          </a:ln>
        </p:spPr>
        <p:txBody>
          <a:bodyPr/>
          <a:lstStyle/>
          <a:p>
            <a:endParaRPr lang="en-US"/>
          </a:p>
        </p:txBody>
      </p:sp>
      <p:graphicFrame>
        <p:nvGraphicFramePr>
          <p:cNvPr id="20486" name="Object 14"/>
          <p:cNvGraphicFramePr>
            <a:graphicFrameLocks noChangeAspect="1"/>
          </p:cNvGraphicFramePr>
          <p:nvPr/>
        </p:nvGraphicFramePr>
        <p:xfrm>
          <a:off x="2473325" y="4616450"/>
          <a:ext cx="2543175" cy="777875"/>
        </p:xfrm>
        <a:graphic>
          <a:graphicData uri="http://schemas.openxmlformats.org/presentationml/2006/ole">
            <p:oleObj spid="_x0000_s20486" name="Equation" r:id="rId7" imgW="1536480" imgH="469800" progId="Equation.3">
              <p:embed/>
            </p:oleObj>
          </a:graphicData>
        </a:graphic>
      </p:graphicFrame>
      <p:graphicFrame>
        <p:nvGraphicFramePr>
          <p:cNvPr id="20487" name="Object 15"/>
          <p:cNvGraphicFramePr>
            <a:graphicFrameLocks noChangeAspect="1"/>
          </p:cNvGraphicFramePr>
          <p:nvPr/>
        </p:nvGraphicFramePr>
        <p:xfrm>
          <a:off x="6248400" y="5029200"/>
          <a:ext cx="1092200" cy="714375"/>
        </p:xfrm>
        <a:graphic>
          <a:graphicData uri="http://schemas.openxmlformats.org/presentationml/2006/ole">
            <p:oleObj spid="_x0000_s20487" name="Equation" r:id="rId8" imgW="660240" imgH="431640" progId="Equation.3">
              <p:embed/>
            </p:oleObj>
          </a:graphicData>
        </a:graphic>
      </p:graphicFrame>
      <p:sp>
        <p:nvSpPr>
          <p:cNvPr id="20494" name="AutoShape 16"/>
          <p:cNvSpPr>
            <a:spLocks noChangeArrowheads="1"/>
          </p:cNvSpPr>
          <p:nvPr/>
        </p:nvSpPr>
        <p:spPr bwMode="auto">
          <a:xfrm>
            <a:off x="5486400" y="5257800"/>
            <a:ext cx="609600" cy="381000"/>
          </a:xfrm>
          <a:prstGeom prst="rightArrow">
            <a:avLst>
              <a:gd name="adj1" fmla="val 50000"/>
              <a:gd name="adj2" fmla="val 40000"/>
            </a:avLst>
          </a:prstGeom>
          <a:solidFill>
            <a:schemeClr val="accent1"/>
          </a:solidFill>
          <a:ln w="9525">
            <a:solidFill>
              <a:schemeClr val="tx1"/>
            </a:solidFill>
            <a:miter lim="800000"/>
            <a:headEnd/>
            <a:tailEnd/>
          </a:ln>
        </p:spPr>
        <p:txBody>
          <a:bodyPr wrap="none" anchor="ctr"/>
          <a:lstStyle/>
          <a:p>
            <a:endParaRPr lang="en-MY"/>
          </a:p>
        </p:txBody>
      </p:sp>
      <p:sp>
        <p:nvSpPr>
          <p:cNvPr id="20495" name="Text Box 17"/>
          <p:cNvSpPr txBox="1">
            <a:spLocks noChangeArrowheads="1"/>
          </p:cNvSpPr>
          <p:nvPr/>
        </p:nvSpPr>
        <p:spPr bwMode="auto">
          <a:xfrm>
            <a:off x="4953000" y="6172200"/>
            <a:ext cx="685800" cy="366713"/>
          </a:xfrm>
          <a:prstGeom prst="rect">
            <a:avLst/>
          </a:prstGeom>
          <a:noFill/>
          <a:ln w="9525">
            <a:noFill/>
            <a:miter lim="800000"/>
            <a:headEnd/>
            <a:tailEnd/>
          </a:ln>
        </p:spPr>
        <p:txBody>
          <a:bodyPr>
            <a:spAutoFit/>
          </a:bodyPr>
          <a:lstStyle/>
          <a:p>
            <a:pPr>
              <a:spcBef>
                <a:spcPct val="50000"/>
              </a:spcBef>
            </a:pPr>
            <a:r>
              <a:rPr lang="en-US"/>
              <a:t>And  </a:t>
            </a:r>
          </a:p>
        </p:txBody>
      </p:sp>
      <p:graphicFrame>
        <p:nvGraphicFramePr>
          <p:cNvPr id="20488" name="Object 18"/>
          <p:cNvGraphicFramePr>
            <a:graphicFrameLocks noChangeAspect="1"/>
          </p:cNvGraphicFramePr>
          <p:nvPr/>
        </p:nvGraphicFramePr>
        <p:xfrm>
          <a:off x="6172200" y="6096000"/>
          <a:ext cx="1219200" cy="400050"/>
        </p:xfrm>
        <a:graphic>
          <a:graphicData uri="http://schemas.openxmlformats.org/presentationml/2006/ole">
            <p:oleObj spid="_x0000_s20488" name="Equation" r:id="rId9" imgW="736560" imgH="241200" progId="Equation.3">
              <p:embed/>
            </p:oleObj>
          </a:graphicData>
        </a:graphic>
      </p:graphicFrame>
      <p:sp>
        <p:nvSpPr>
          <p:cNvPr id="16" name="Footer Placeholder 15"/>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28688" y="1357313"/>
            <a:ext cx="7286625" cy="414337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019175" y="1433513"/>
            <a:ext cx="7105650" cy="399097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938213" y="1652588"/>
            <a:ext cx="7267575" cy="3552825"/>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781050" y="1371600"/>
            <a:ext cx="7581900" cy="411480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900113" y="1362075"/>
            <a:ext cx="7343775" cy="4133850"/>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28596" y="1357299"/>
            <a:ext cx="4714908" cy="2001612"/>
          </a:xfrm>
          <a:prstGeom prst="rect">
            <a:avLst/>
          </a:prstGeom>
          <a:noFill/>
          <a:ln w="9525">
            <a:noFill/>
            <a:miter lim="800000"/>
            <a:headEnd/>
            <a:tailEnd/>
          </a:ln>
          <a:effectLst/>
        </p:spPr>
      </p:pic>
      <p:sp>
        <p:nvSpPr>
          <p:cNvPr id="3" name="Title 2"/>
          <p:cNvSpPr>
            <a:spLocks noGrp="1"/>
          </p:cNvSpPr>
          <p:nvPr>
            <p:ph type="title"/>
          </p:nvPr>
        </p:nvSpPr>
        <p:spPr/>
        <p:txBody>
          <a:bodyPr>
            <a:normAutofit fontScale="90000"/>
          </a:bodyPr>
          <a:lstStyle/>
          <a:p>
            <a:r>
              <a:rPr lang="en-US" dirty="0" smtClean="0"/>
              <a:t>Approximate per phase equivalent circuit</a:t>
            </a:r>
            <a:endParaRPr lang="en-US" dirty="0"/>
          </a:p>
        </p:txBody>
      </p:sp>
      <p:pic>
        <p:nvPicPr>
          <p:cNvPr id="7171" name="Picture 3"/>
          <p:cNvPicPr>
            <a:picLocks noChangeAspect="1" noChangeArrowheads="1"/>
          </p:cNvPicPr>
          <p:nvPr/>
        </p:nvPicPr>
        <p:blipFill>
          <a:blip r:embed="rId3"/>
          <a:srcRect/>
          <a:stretch>
            <a:fillRect/>
          </a:stretch>
        </p:blipFill>
        <p:spPr bwMode="auto">
          <a:xfrm>
            <a:off x="4071934" y="5210175"/>
            <a:ext cx="4705350" cy="1647825"/>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357158" y="3429000"/>
            <a:ext cx="6286500" cy="1695450"/>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Прямоугольник 72"/>
          <p:cNvSpPr/>
          <p:nvPr/>
        </p:nvSpPr>
        <p:spPr>
          <a:xfrm>
            <a:off x="153222" y="2717081"/>
            <a:ext cx="8873741" cy="3668300"/>
          </a:xfrm>
          <a:custGeom>
            <a:avLst/>
            <a:gdLst>
              <a:gd name="connsiteX0" fmla="*/ 0 w 11819463"/>
              <a:gd name="connsiteY0" fmla="*/ 0 h 3659323"/>
              <a:gd name="connsiteX1" fmla="*/ 11819463 w 11819463"/>
              <a:gd name="connsiteY1" fmla="*/ 0 h 3659323"/>
              <a:gd name="connsiteX2" fmla="*/ 11819463 w 11819463"/>
              <a:gd name="connsiteY2" fmla="*/ 3659323 h 3659323"/>
              <a:gd name="connsiteX3" fmla="*/ 0 w 11819463"/>
              <a:gd name="connsiteY3" fmla="*/ 3659323 h 3659323"/>
              <a:gd name="connsiteX4" fmla="*/ 0 w 11819463"/>
              <a:gd name="connsiteY4" fmla="*/ 0 h 3659323"/>
              <a:gd name="connsiteX0" fmla="*/ 0 w 11819463"/>
              <a:gd name="connsiteY0" fmla="*/ 2341 h 3661664"/>
              <a:gd name="connsiteX1" fmla="*/ 9392946 w 11819463"/>
              <a:gd name="connsiteY1" fmla="*/ 0 h 3661664"/>
              <a:gd name="connsiteX2" fmla="*/ 11819463 w 11819463"/>
              <a:gd name="connsiteY2" fmla="*/ 2341 h 3661664"/>
              <a:gd name="connsiteX3" fmla="*/ 11819463 w 11819463"/>
              <a:gd name="connsiteY3" fmla="*/ 3661664 h 3661664"/>
              <a:gd name="connsiteX4" fmla="*/ 0 w 11819463"/>
              <a:gd name="connsiteY4" fmla="*/ 3661664 h 3661664"/>
              <a:gd name="connsiteX5" fmla="*/ 0 w 11819463"/>
              <a:gd name="connsiteY5" fmla="*/ 2341 h 3661664"/>
              <a:gd name="connsiteX0" fmla="*/ 0 w 11819463"/>
              <a:gd name="connsiteY0" fmla="*/ 2341 h 3661664"/>
              <a:gd name="connsiteX1" fmla="*/ 9392946 w 11819463"/>
              <a:gd name="connsiteY1" fmla="*/ 0 h 3661664"/>
              <a:gd name="connsiteX2" fmla="*/ 9392946 w 11819463"/>
              <a:gd name="connsiteY2" fmla="*/ 0 h 3661664"/>
              <a:gd name="connsiteX3" fmla="*/ 11819463 w 11819463"/>
              <a:gd name="connsiteY3" fmla="*/ 2341 h 3661664"/>
              <a:gd name="connsiteX4" fmla="*/ 11819463 w 11819463"/>
              <a:gd name="connsiteY4" fmla="*/ 3661664 h 3661664"/>
              <a:gd name="connsiteX5" fmla="*/ 0 w 11819463"/>
              <a:gd name="connsiteY5" fmla="*/ 3661664 h 3661664"/>
              <a:gd name="connsiteX6" fmla="*/ 0 w 11819463"/>
              <a:gd name="connsiteY6" fmla="*/ 2341 h 3661664"/>
              <a:gd name="connsiteX0" fmla="*/ 0 w 11819463"/>
              <a:gd name="connsiteY0" fmla="*/ 2341 h 3661664"/>
              <a:gd name="connsiteX1" fmla="*/ 9392946 w 11819463"/>
              <a:gd name="connsiteY1" fmla="*/ 0 h 3661664"/>
              <a:gd name="connsiteX2" fmla="*/ 9392946 w 11819463"/>
              <a:gd name="connsiteY2" fmla="*/ 0 h 3661664"/>
              <a:gd name="connsiteX3" fmla="*/ 9752610 w 11819463"/>
              <a:gd name="connsiteY3" fmla="*/ 0 h 3661664"/>
              <a:gd name="connsiteX4" fmla="*/ 11819463 w 11819463"/>
              <a:gd name="connsiteY4" fmla="*/ 2341 h 3661664"/>
              <a:gd name="connsiteX5" fmla="*/ 11819463 w 11819463"/>
              <a:gd name="connsiteY5" fmla="*/ 3661664 h 3661664"/>
              <a:gd name="connsiteX6" fmla="*/ 0 w 11819463"/>
              <a:gd name="connsiteY6" fmla="*/ 3661664 h 3661664"/>
              <a:gd name="connsiteX7" fmla="*/ 0 w 11819463"/>
              <a:gd name="connsiteY7" fmla="*/ 2341 h 3661664"/>
              <a:gd name="connsiteX0" fmla="*/ 0 w 11819463"/>
              <a:gd name="connsiteY0" fmla="*/ 2341 h 3661664"/>
              <a:gd name="connsiteX1" fmla="*/ 9392946 w 11819463"/>
              <a:gd name="connsiteY1" fmla="*/ 0 h 3661664"/>
              <a:gd name="connsiteX2" fmla="*/ 9392946 w 11819463"/>
              <a:gd name="connsiteY2" fmla="*/ 0 h 3661664"/>
              <a:gd name="connsiteX3" fmla="*/ 9405138 w 11819463"/>
              <a:gd name="connsiteY3" fmla="*/ 1127760 h 3661664"/>
              <a:gd name="connsiteX4" fmla="*/ 11819463 w 11819463"/>
              <a:gd name="connsiteY4" fmla="*/ 2341 h 3661664"/>
              <a:gd name="connsiteX5" fmla="*/ 11819463 w 11819463"/>
              <a:gd name="connsiteY5" fmla="*/ 3661664 h 3661664"/>
              <a:gd name="connsiteX6" fmla="*/ 0 w 11819463"/>
              <a:gd name="connsiteY6" fmla="*/ 3661664 h 3661664"/>
              <a:gd name="connsiteX7" fmla="*/ 0 w 11819463"/>
              <a:gd name="connsiteY7" fmla="*/ 2341 h 3661664"/>
              <a:gd name="connsiteX0" fmla="*/ 0 w 11831655"/>
              <a:gd name="connsiteY0" fmla="*/ 2341 h 3661664"/>
              <a:gd name="connsiteX1" fmla="*/ 9392946 w 11831655"/>
              <a:gd name="connsiteY1" fmla="*/ 0 h 3661664"/>
              <a:gd name="connsiteX2" fmla="*/ 9392946 w 11831655"/>
              <a:gd name="connsiteY2" fmla="*/ 0 h 3661664"/>
              <a:gd name="connsiteX3" fmla="*/ 9405138 w 11831655"/>
              <a:gd name="connsiteY3" fmla="*/ 1127760 h 3661664"/>
              <a:gd name="connsiteX4" fmla="*/ 11831655 w 11831655"/>
              <a:gd name="connsiteY4" fmla="*/ 1130101 h 3661664"/>
              <a:gd name="connsiteX5" fmla="*/ 11819463 w 11831655"/>
              <a:gd name="connsiteY5" fmla="*/ 3661664 h 3661664"/>
              <a:gd name="connsiteX6" fmla="*/ 0 w 11831655"/>
              <a:gd name="connsiteY6" fmla="*/ 3661664 h 3661664"/>
              <a:gd name="connsiteX7" fmla="*/ 0 w 11831655"/>
              <a:gd name="connsiteY7" fmla="*/ 2341 h 3661664"/>
              <a:gd name="connsiteX0" fmla="*/ 0 w 11831655"/>
              <a:gd name="connsiteY0" fmla="*/ 2341 h 3661664"/>
              <a:gd name="connsiteX1" fmla="*/ 9392946 w 11831655"/>
              <a:gd name="connsiteY1" fmla="*/ 0 h 3661664"/>
              <a:gd name="connsiteX2" fmla="*/ 9466098 w 11831655"/>
              <a:gd name="connsiteY2" fmla="*/ 12192 h 3661664"/>
              <a:gd name="connsiteX3" fmla="*/ 9405138 w 11831655"/>
              <a:gd name="connsiteY3" fmla="*/ 1127760 h 3661664"/>
              <a:gd name="connsiteX4" fmla="*/ 11831655 w 11831655"/>
              <a:gd name="connsiteY4" fmla="*/ 1130101 h 3661664"/>
              <a:gd name="connsiteX5" fmla="*/ 11819463 w 11831655"/>
              <a:gd name="connsiteY5" fmla="*/ 3661664 h 3661664"/>
              <a:gd name="connsiteX6" fmla="*/ 0 w 11831655"/>
              <a:gd name="connsiteY6" fmla="*/ 3661664 h 3661664"/>
              <a:gd name="connsiteX7" fmla="*/ 0 w 11831655"/>
              <a:gd name="connsiteY7" fmla="*/ 2341 h 3661664"/>
              <a:gd name="connsiteX0" fmla="*/ 0 w 11831655"/>
              <a:gd name="connsiteY0" fmla="*/ 2341 h 3661664"/>
              <a:gd name="connsiteX1" fmla="*/ 9392946 w 11831655"/>
              <a:gd name="connsiteY1" fmla="*/ 0 h 3661664"/>
              <a:gd name="connsiteX2" fmla="*/ 9466098 w 11831655"/>
              <a:gd name="connsiteY2" fmla="*/ 12192 h 3661664"/>
              <a:gd name="connsiteX3" fmla="*/ 9484386 w 11831655"/>
              <a:gd name="connsiteY3" fmla="*/ 1133856 h 3661664"/>
              <a:gd name="connsiteX4" fmla="*/ 11831655 w 11831655"/>
              <a:gd name="connsiteY4" fmla="*/ 1130101 h 3661664"/>
              <a:gd name="connsiteX5" fmla="*/ 11819463 w 11831655"/>
              <a:gd name="connsiteY5" fmla="*/ 3661664 h 3661664"/>
              <a:gd name="connsiteX6" fmla="*/ 0 w 11831655"/>
              <a:gd name="connsiteY6" fmla="*/ 3661664 h 3661664"/>
              <a:gd name="connsiteX7" fmla="*/ 0 w 11831655"/>
              <a:gd name="connsiteY7" fmla="*/ 2341 h 3661664"/>
              <a:gd name="connsiteX0" fmla="*/ 0 w 11831655"/>
              <a:gd name="connsiteY0" fmla="*/ 2341 h 3661664"/>
              <a:gd name="connsiteX1" fmla="*/ 9392946 w 11831655"/>
              <a:gd name="connsiteY1" fmla="*/ 0 h 3661664"/>
              <a:gd name="connsiteX2" fmla="*/ 9478290 w 11831655"/>
              <a:gd name="connsiteY2" fmla="*/ 6096 h 3661664"/>
              <a:gd name="connsiteX3" fmla="*/ 9484386 w 11831655"/>
              <a:gd name="connsiteY3" fmla="*/ 1133856 h 3661664"/>
              <a:gd name="connsiteX4" fmla="*/ 11831655 w 11831655"/>
              <a:gd name="connsiteY4" fmla="*/ 1130101 h 3661664"/>
              <a:gd name="connsiteX5" fmla="*/ 11819463 w 11831655"/>
              <a:gd name="connsiteY5" fmla="*/ 3661664 h 3661664"/>
              <a:gd name="connsiteX6" fmla="*/ 0 w 11831655"/>
              <a:gd name="connsiteY6" fmla="*/ 3661664 h 3661664"/>
              <a:gd name="connsiteX7" fmla="*/ 0 w 11831655"/>
              <a:gd name="connsiteY7" fmla="*/ 2341 h 3661664"/>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0 w 11831655"/>
              <a:gd name="connsiteY7" fmla="*/ 3661664 h 3668300"/>
              <a:gd name="connsiteX8" fmla="*/ 0 w 11831655"/>
              <a:gd name="connsiteY8"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68217 w 11831655"/>
              <a:gd name="connsiteY7" fmla="*/ 3668300 h 3668300"/>
              <a:gd name="connsiteX8" fmla="*/ 0 w 11831655"/>
              <a:gd name="connsiteY8" fmla="*/ 3661664 h 3668300"/>
              <a:gd name="connsiteX9" fmla="*/ 0 w 11831655"/>
              <a:gd name="connsiteY9"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68217 w 11831655"/>
              <a:gd name="connsiteY7" fmla="*/ 3668300 h 3668300"/>
              <a:gd name="connsiteX8" fmla="*/ 1984169 w 11831655"/>
              <a:gd name="connsiteY8" fmla="*/ 3656108 h 3668300"/>
              <a:gd name="connsiteX9" fmla="*/ 0 w 11831655"/>
              <a:gd name="connsiteY9" fmla="*/ 3661664 h 3668300"/>
              <a:gd name="connsiteX10" fmla="*/ 0 w 11831655"/>
              <a:gd name="connsiteY10"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68217 w 11831655"/>
              <a:gd name="connsiteY7" fmla="*/ 3668300 h 3668300"/>
              <a:gd name="connsiteX8" fmla="*/ 2374313 w 11831655"/>
              <a:gd name="connsiteY8" fmla="*/ 2156492 h 3668300"/>
              <a:gd name="connsiteX9" fmla="*/ 0 w 11831655"/>
              <a:gd name="connsiteY9" fmla="*/ 3661664 h 3668300"/>
              <a:gd name="connsiteX10" fmla="*/ 0 w 11831655"/>
              <a:gd name="connsiteY10"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68217 w 11831655"/>
              <a:gd name="connsiteY7" fmla="*/ 3668300 h 3668300"/>
              <a:gd name="connsiteX8" fmla="*/ 2374313 w 11831655"/>
              <a:gd name="connsiteY8" fmla="*/ 2156492 h 3668300"/>
              <a:gd name="connsiteX9" fmla="*/ 0 w 11831655"/>
              <a:gd name="connsiteY9" fmla="*/ 1893824 h 3668300"/>
              <a:gd name="connsiteX10" fmla="*/ 0 w 11831655"/>
              <a:gd name="connsiteY10"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68217 w 11831655"/>
              <a:gd name="connsiteY7" fmla="*/ 3668300 h 3668300"/>
              <a:gd name="connsiteX8" fmla="*/ 2380409 w 11831655"/>
              <a:gd name="connsiteY8" fmla="*/ 1930940 h 3668300"/>
              <a:gd name="connsiteX9" fmla="*/ 0 w 11831655"/>
              <a:gd name="connsiteY9" fmla="*/ 1893824 h 3668300"/>
              <a:gd name="connsiteX10" fmla="*/ 0 w 11831655"/>
              <a:gd name="connsiteY10"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92601 w 11831655"/>
              <a:gd name="connsiteY7" fmla="*/ 3668300 h 3668300"/>
              <a:gd name="connsiteX8" fmla="*/ 2380409 w 11831655"/>
              <a:gd name="connsiteY8" fmla="*/ 1930940 h 3668300"/>
              <a:gd name="connsiteX9" fmla="*/ 0 w 11831655"/>
              <a:gd name="connsiteY9" fmla="*/ 1893824 h 3668300"/>
              <a:gd name="connsiteX10" fmla="*/ 0 w 11831655"/>
              <a:gd name="connsiteY10"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92601 w 11831655"/>
              <a:gd name="connsiteY7" fmla="*/ 3668300 h 3668300"/>
              <a:gd name="connsiteX8" fmla="*/ 2392601 w 11831655"/>
              <a:gd name="connsiteY8" fmla="*/ 2022380 h 3668300"/>
              <a:gd name="connsiteX9" fmla="*/ 0 w 11831655"/>
              <a:gd name="connsiteY9" fmla="*/ 1893824 h 3668300"/>
              <a:gd name="connsiteX10" fmla="*/ 0 w 11831655"/>
              <a:gd name="connsiteY10"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92601 w 11831655"/>
              <a:gd name="connsiteY7" fmla="*/ 3668300 h 3668300"/>
              <a:gd name="connsiteX8" fmla="*/ 2392601 w 11831655"/>
              <a:gd name="connsiteY8" fmla="*/ 2022380 h 3668300"/>
              <a:gd name="connsiteX9" fmla="*/ 0 w 11831655"/>
              <a:gd name="connsiteY9" fmla="*/ 1979168 h 3668300"/>
              <a:gd name="connsiteX10" fmla="*/ 0 w 11831655"/>
              <a:gd name="connsiteY10"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92601 w 11831655"/>
              <a:gd name="connsiteY7" fmla="*/ 3668300 h 3668300"/>
              <a:gd name="connsiteX8" fmla="*/ 2392601 w 11831655"/>
              <a:gd name="connsiteY8" fmla="*/ 2022380 h 3668300"/>
              <a:gd name="connsiteX9" fmla="*/ 18288 w 11831655"/>
              <a:gd name="connsiteY9" fmla="*/ 2003552 h 3668300"/>
              <a:gd name="connsiteX10" fmla="*/ 0 w 11831655"/>
              <a:gd name="connsiteY10" fmla="*/ 2341 h 3668300"/>
              <a:gd name="connsiteX0" fmla="*/ 0 w 11831655"/>
              <a:gd name="connsiteY0" fmla="*/ 2341 h 3668300"/>
              <a:gd name="connsiteX1" fmla="*/ 9392946 w 11831655"/>
              <a:gd name="connsiteY1" fmla="*/ 0 h 3668300"/>
              <a:gd name="connsiteX2" fmla="*/ 9478290 w 11831655"/>
              <a:gd name="connsiteY2" fmla="*/ 6096 h 3668300"/>
              <a:gd name="connsiteX3" fmla="*/ 9484386 w 11831655"/>
              <a:gd name="connsiteY3" fmla="*/ 1133856 h 3668300"/>
              <a:gd name="connsiteX4" fmla="*/ 11831655 w 11831655"/>
              <a:gd name="connsiteY4" fmla="*/ 1130101 h 3668300"/>
              <a:gd name="connsiteX5" fmla="*/ 11819463 w 11831655"/>
              <a:gd name="connsiteY5" fmla="*/ 3661664 h 3668300"/>
              <a:gd name="connsiteX6" fmla="*/ 2368217 w 11831655"/>
              <a:gd name="connsiteY6" fmla="*/ 3668300 h 3668300"/>
              <a:gd name="connsiteX7" fmla="*/ 2392601 w 11831655"/>
              <a:gd name="connsiteY7" fmla="*/ 3668300 h 3668300"/>
              <a:gd name="connsiteX8" fmla="*/ 2392601 w 11831655"/>
              <a:gd name="connsiteY8" fmla="*/ 2022380 h 3668300"/>
              <a:gd name="connsiteX9" fmla="*/ 18288 w 11831655"/>
              <a:gd name="connsiteY9" fmla="*/ 2003552 h 3668300"/>
              <a:gd name="connsiteX10" fmla="*/ 0 w 11831655"/>
              <a:gd name="connsiteY10" fmla="*/ 2341 h 36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31655" h="3668300">
                <a:moveTo>
                  <a:pt x="0" y="2341"/>
                </a:moveTo>
                <a:lnTo>
                  <a:pt x="9392946" y="0"/>
                </a:lnTo>
                <a:lnTo>
                  <a:pt x="9478290" y="6096"/>
                </a:lnTo>
                <a:lnTo>
                  <a:pt x="9484386" y="1133856"/>
                </a:lnTo>
                <a:lnTo>
                  <a:pt x="11831655" y="1130101"/>
                </a:lnTo>
                <a:lnTo>
                  <a:pt x="11819463" y="3661664"/>
                </a:lnTo>
                <a:lnTo>
                  <a:pt x="2368217" y="3668300"/>
                </a:lnTo>
                <a:lnTo>
                  <a:pt x="2392601" y="3668300"/>
                </a:lnTo>
                <a:lnTo>
                  <a:pt x="2392601" y="2022380"/>
                </a:lnTo>
                <a:lnTo>
                  <a:pt x="18288" y="2003552"/>
                </a:lnTo>
                <a:lnTo>
                  <a:pt x="0" y="2341"/>
                </a:lnTo>
                <a:close/>
              </a:path>
            </a:pathLst>
          </a:cu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0" name="Прямоугольник 69"/>
          <p:cNvSpPr/>
          <p:nvPr/>
        </p:nvSpPr>
        <p:spPr>
          <a:xfrm>
            <a:off x="5685492" y="702319"/>
            <a:ext cx="3330724" cy="3030957"/>
          </a:xfrm>
          <a:custGeom>
            <a:avLst/>
            <a:gdLst>
              <a:gd name="connsiteX0" fmla="*/ 0 w 6636550"/>
              <a:gd name="connsiteY0" fmla="*/ 0 h 1886349"/>
              <a:gd name="connsiteX1" fmla="*/ 6636550 w 6636550"/>
              <a:gd name="connsiteY1" fmla="*/ 0 h 1886349"/>
              <a:gd name="connsiteX2" fmla="*/ 6636550 w 6636550"/>
              <a:gd name="connsiteY2" fmla="*/ 1886349 h 1886349"/>
              <a:gd name="connsiteX3" fmla="*/ 0 w 6636550"/>
              <a:gd name="connsiteY3" fmla="*/ 1886349 h 1886349"/>
              <a:gd name="connsiteX4" fmla="*/ 0 w 6636550"/>
              <a:gd name="connsiteY4" fmla="*/ 0 h 1886349"/>
              <a:gd name="connsiteX0" fmla="*/ 0 w 6636550"/>
              <a:gd name="connsiteY0" fmla="*/ 0 h 1886349"/>
              <a:gd name="connsiteX1" fmla="*/ 6636550 w 6636550"/>
              <a:gd name="connsiteY1" fmla="*/ 0 h 1886349"/>
              <a:gd name="connsiteX2" fmla="*/ 6636550 w 6636550"/>
              <a:gd name="connsiteY2" fmla="*/ 1886349 h 1886349"/>
              <a:gd name="connsiteX3" fmla="*/ 4397283 w 6636550"/>
              <a:gd name="connsiteY3" fmla="*/ 1885607 h 1886349"/>
              <a:gd name="connsiteX4" fmla="*/ 0 w 6636550"/>
              <a:gd name="connsiteY4" fmla="*/ 1886349 h 1886349"/>
              <a:gd name="connsiteX5" fmla="*/ 0 w 6636550"/>
              <a:gd name="connsiteY5" fmla="*/ 0 h 1886349"/>
              <a:gd name="connsiteX0" fmla="*/ 0 w 6636550"/>
              <a:gd name="connsiteY0" fmla="*/ 0 h 1886349"/>
              <a:gd name="connsiteX1" fmla="*/ 6636550 w 6636550"/>
              <a:gd name="connsiteY1" fmla="*/ 0 h 1886349"/>
              <a:gd name="connsiteX2" fmla="*/ 6636550 w 6636550"/>
              <a:gd name="connsiteY2" fmla="*/ 1886349 h 1886349"/>
              <a:gd name="connsiteX3" fmla="*/ 4707834 w 6636550"/>
              <a:gd name="connsiteY3" fmla="*/ 1885607 h 1886349"/>
              <a:gd name="connsiteX4" fmla="*/ 4397283 w 6636550"/>
              <a:gd name="connsiteY4" fmla="*/ 1885607 h 1886349"/>
              <a:gd name="connsiteX5" fmla="*/ 0 w 6636550"/>
              <a:gd name="connsiteY5" fmla="*/ 1886349 h 1886349"/>
              <a:gd name="connsiteX6" fmla="*/ 0 w 6636550"/>
              <a:gd name="connsiteY6" fmla="*/ 0 h 1886349"/>
              <a:gd name="connsiteX0" fmla="*/ 0 w 6636550"/>
              <a:gd name="connsiteY0" fmla="*/ 0 h 3059541"/>
              <a:gd name="connsiteX1" fmla="*/ 6636550 w 6636550"/>
              <a:gd name="connsiteY1" fmla="*/ 0 h 3059541"/>
              <a:gd name="connsiteX2" fmla="*/ 6636550 w 6636550"/>
              <a:gd name="connsiteY2" fmla="*/ 3059541 h 3059541"/>
              <a:gd name="connsiteX3" fmla="*/ 4707834 w 6636550"/>
              <a:gd name="connsiteY3" fmla="*/ 1885607 h 3059541"/>
              <a:gd name="connsiteX4" fmla="*/ 4397283 w 6636550"/>
              <a:gd name="connsiteY4" fmla="*/ 1885607 h 3059541"/>
              <a:gd name="connsiteX5" fmla="*/ 0 w 6636550"/>
              <a:gd name="connsiteY5" fmla="*/ 1886349 h 3059541"/>
              <a:gd name="connsiteX6" fmla="*/ 0 w 6636550"/>
              <a:gd name="connsiteY6" fmla="*/ 0 h 3059541"/>
              <a:gd name="connsiteX0" fmla="*/ 0 w 6636550"/>
              <a:gd name="connsiteY0" fmla="*/ 0 h 3059541"/>
              <a:gd name="connsiteX1" fmla="*/ 6636550 w 6636550"/>
              <a:gd name="connsiteY1" fmla="*/ 0 h 3059541"/>
              <a:gd name="connsiteX2" fmla="*/ 6636550 w 6636550"/>
              <a:gd name="connsiteY2" fmla="*/ 3059541 h 3059541"/>
              <a:gd name="connsiteX3" fmla="*/ 4552559 w 6636550"/>
              <a:gd name="connsiteY3" fmla="*/ 3058800 h 3059541"/>
              <a:gd name="connsiteX4" fmla="*/ 4397283 w 6636550"/>
              <a:gd name="connsiteY4" fmla="*/ 1885607 h 3059541"/>
              <a:gd name="connsiteX5" fmla="*/ 0 w 6636550"/>
              <a:gd name="connsiteY5" fmla="*/ 1886349 h 3059541"/>
              <a:gd name="connsiteX6" fmla="*/ 0 w 6636550"/>
              <a:gd name="connsiteY6" fmla="*/ 0 h 3059541"/>
              <a:gd name="connsiteX0" fmla="*/ 0 w 6636550"/>
              <a:gd name="connsiteY0" fmla="*/ 0 h 3059541"/>
              <a:gd name="connsiteX1" fmla="*/ 6636550 w 6636550"/>
              <a:gd name="connsiteY1" fmla="*/ 0 h 3059541"/>
              <a:gd name="connsiteX2" fmla="*/ 6636550 w 6636550"/>
              <a:gd name="connsiteY2" fmla="*/ 3059541 h 3059541"/>
              <a:gd name="connsiteX3" fmla="*/ 4552559 w 6636550"/>
              <a:gd name="connsiteY3" fmla="*/ 3058800 h 3059541"/>
              <a:gd name="connsiteX4" fmla="*/ 4509427 w 6636550"/>
              <a:gd name="connsiteY4" fmla="*/ 1885607 h 3059541"/>
              <a:gd name="connsiteX5" fmla="*/ 0 w 6636550"/>
              <a:gd name="connsiteY5" fmla="*/ 1886349 h 3059541"/>
              <a:gd name="connsiteX6" fmla="*/ 0 w 6636550"/>
              <a:gd name="connsiteY6" fmla="*/ 0 h 3059541"/>
              <a:gd name="connsiteX0" fmla="*/ 0 w 6636550"/>
              <a:gd name="connsiteY0" fmla="*/ 0 h 3059541"/>
              <a:gd name="connsiteX1" fmla="*/ 6636550 w 6636550"/>
              <a:gd name="connsiteY1" fmla="*/ 0 h 3059541"/>
              <a:gd name="connsiteX2" fmla="*/ 6636550 w 6636550"/>
              <a:gd name="connsiteY2" fmla="*/ 3059541 h 3059541"/>
              <a:gd name="connsiteX3" fmla="*/ 4552559 w 6636550"/>
              <a:gd name="connsiteY3" fmla="*/ 3058800 h 3059541"/>
              <a:gd name="connsiteX4" fmla="*/ 4561186 w 6636550"/>
              <a:gd name="connsiteY4" fmla="*/ 1859728 h 3059541"/>
              <a:gd name="connsiteX5" fmla="*/ 0 w 6636550"/>
              <a:gd name="connsiteY5" fmla="*/ 1886349 h 3059541"/>
              <a:gd name="connsiteX6" fmla="*/ 0 w 6636550"/>
              <a:gd name="connsiteY6" fmla="*/ 0 h 3059541"/>
              <a:gd name="connsiteX0" fmla="*/ 0 w 6636550"/>
              <a:gd name="connsiteY0" fmla="*/ 0 h 3059541"/>
              <a:gd name="connsiteX1" fmla="*/ 6636550 w 6636550"/>
              <a:gd name="connsiteY1" fmla="*/ 0 h 3059541"/>
              <a:gd name="connsiteX2" fmla="*/ 6636550 w 6636550"/>
              <a:gd name="connsiteY2" fmla="*/ 3059541 h 3059541"/>
              <a:gd name="connsiteX3" fmla="*/ 4569812 w 6636550"/>
              <a:gd name="connsiteY3" fmla="*/ 3058800 h 3059541"/>
              <a:gd name="connsiteX4" fmla="*/ 4561186 w 6636550"/>
              <a:gd name="connsiteY4" fmla="*/ 1859728 h 3059541"/>
              <a:gd name="connsiteX5" fmla="*/ 0 w 6636550"/>
              <a:gd name="connsiteY5" fmla="*/ 1886349 h 3059541"/>
              <a:gd name="connsiteX6" fmla="*/ 0 w 6636550"/>
              <a:gd name="connsiteY6" fmla="*/ 0 h 3059541"/>
              <a:gd name="connsiteX0" fmla="*/ 0 w 6636550"/>
              <a:gd name="connsiteY0" fmla="*/ 0 h 3059541"/>
              <a:gd name="connsiteX1" fmla="*/ 6636550 w 6636550"/>
              <a:gd name="connsiteY1" fmla="*/ 0 h 3059541"/>
              <a:gd name="connsiteX2" fmla="*/ 6636550 w 6636550"/>
              <a:gd name="connsiteY2" fmla="*/ 3059541 h 3059541"/>
              <a:gd name="connsiteX3" fmla="*/ 4569812 w 6636550"/>
              <a:gd name="connsiteY3" fmla="*/ 3032921 h 3059541"/>
              <a:gd name="connsiteX4" fmla="*/ 4561186 w 6636550"/>
              <a:gd name="connsiteY4" fmla="*/ 1859728 h 3059541"/>
              <a:gd name="connsiteX5" fmla="*/ 0 w 6636550"/>
              <a:gd name="connsiteY5" fmla="*/ 1886349 h 3059541"/>
              <a:gd name="connsiteX6" fmla="*/ 0 w 6636550"/>
              <a:gd name="connsiteY6" fmla="*/ 0 h 3059541"/>
              <a:gd name="connsiteX0" fmla="*/ 0 w 6636550"/>
              <a:gd name="connsiteY0" fmla="*/ 0 h 3032921"/>
              <a:gd name="connsiteX1" fmla="*/ 6636550 w 6636550"/>
              <a:gd name="connsiteY1" fmla="*/ 0 h 3032921"/>
              <a:gd name="connsiteX2" fmla="*/ 6636550 w 6636550"/>
              <a:gd name="connsiteY2" fmla="*/ 3025036 h 3032921"/>
              <a:gd name="connsiteX3" fmla="*/ 4569812 w 6636550"/>
              <a:gd name="connsiteY3" fmla="*/ 3032921 h 3032921"/>
              <a:gd name="connsiteX4" fmla="*/ 4561186 w 6636550"/>
              <a:gd name="connsiteY4" fmla="*/ 1859728 h 3032921"/>
              <a:gd name="connsiteX5" fmla="*/ 0 w 6636550"/>
              <a:gd name="connsiteY5" fmla="*/ 1886349 h 3032921"/>
              <a:gd name="connsiteX6" fmla="*/ 0 w 6636550"/>
              <a:gd name="connsiteY6" fmla="*/ 0 h 3032921"/>
              <a:gd name="connsiteX0" fmla="*/ 0 w 6636550"/>
              <a:gd name="connsiteY0" fmla="*/ 0 h 3025036"/>
              <a:gd name="connsiteX1" fmla="*/ 6636550 w 6636550"/>
              <a:gd name="connsiteY1" fmla="*/ 0 h 3025036"/>
              <a:gd name="connsiteX2" fmla="*/ 6636550 w 6636550"/>
              <a:gd name="connsiteY2" fmla="*/ 3025036 h 3025036"/>
              <a:gd name="connsiteX3" fmla="*/ 4578438 w 6636550"/>
              <a:gd name="connsiteY3" fmla="*/ 2998416 h 3025036"/>
              <a:gd name="connsiteX4" fmla="*/ 4561186 w 6636550"/>
              <a:gd name="connsiteY4" fmla="*/ 1859728 h 3025036"/>
              <a:gd name="connsiteX5" fmla="*/ 0 w 6636550"/>
              <a:gd name="connsiteY5" fmla="*/ 1886349 h 3025036"/>
              <a:gd name="connsiteX6" fmla="*/ 0 w 6636550"/>
              <a:gd name="connsiteY6" fmla="*/ 0 h 3025036"/>
              <a:gd name="connsiteX0" fmla="*/ 0 w 6636550"/>
              <a:gd name="connsiteY0" fmla="*/ 0 h 3025036"/>
              <a:gd name="connsiteX1" fmla="*/ 6636550 w 6636550"/>
              <a:gd name="connsiteY1" fmla="*/ 0 h 3025036"/>
              <a:gd name="connsiteX2" fmla="*/ 6636550 w 6636550"/>
              <a:gd name="connsiteY2" fmla="*/ 3025036 h 3025036"/>
              <a:gd name="connsiteX3" fmla="*/ 4578438 w 6636550"/>
              <a:gd name="connsiteY3" fmla="*/ 2998416 h 3025036"/>
              <a:gd name="connsiteX4" fmla="*/ 4474922 w 6636550"/>
              <a:gd name="connsiteY4" fmla="*/ 1825222 h 3025036"/>
              <a:gd name="connsiteX5" fmla="*/ 0 w 6636550"/>
              <a:gd name="connsiteY5" fmla="*/ 1886349 h 3025036"/>
              <a:gd name="connsiteX6" fmla="*/ 0 w 6636550"/>
              <a:gd name="connsiteY6" fmla="*/ 0 h 3025036"/>
              <a:gd name="connsiteX0" fmla="*/ 0 w 6636550"/>
              <a:gd name="connsiteY0" fmla="*/ 0 h 3025036"/>
              <a:gd name="connsiteX1" fmla="*/ 6636550 w 6636550"/>
              <a:gd name="connsiteY1" fmla="*/ 0 h 3025036"/>
              <a:gd name="connsiteX2" fmla="*/ 6636550 w 6636550"/>
              <a:gd name="connsiteY2" fmla="*/ 3025036 h 3025036"/>
              <a:gd name="connsiteX3" fmla="*/ 4509427 w 6636550"/>
              <a:gd name="connsiteY3" fmla="*/ 2972537 h 3025036"/>
              <a:gd name="connsiteX4" fmla="*/ 4474922 w 6636550"/>
              <a:gd name="connsiteY4" fmla="*/ 1825222 h 3025036"/>
              <a:gd name="connsiteX5" fmla="*/ 0 w 6636550"/>
              <a:gd name="connsiteY5" fmla="*/ 1886349 h 3025036"/>
              <a:gd name="connsiteX6" fmla="*/ 0 w 6636550"/>
              <a:gd name="connsiteY6" fmla="*/ 0 h 3025036"/>
              <a:gd name="connsiteX0" fmla="*/ 0 w 6636550"/>
              <a:gd name="connsiteY0" fmla="*/ 0 h 3025877"/>
              <a:gd name="connsiteX1" fmla="*/ 6636550 w 6636550"/>
              <a:gd name="connsiteY1" fmla="*/ 0 h 3025877"/>
              <a:gd name="connsiteX2" fmla="*/ 6636550 w 6636550"/>
              <a:gd name="connsiteY2" fmla="*/ 3025036 h 3025877"/>
              <a:gd name="connsiteX3" fmla="*/ 4475137 w 6636550"/>
              <a:gd name="connsiteY3" fmla="*/ 3025877 h 3025877"/>
              <a:gd name="connsiteX4" fmla="*/ 4474922 w 6636550"/>
              <a:gd name="connsiteY4" fmla="*/ 1825222 h 3025877"/>
              <a:gd name="connsiteX5" fmla="*/ 0 w 6636550"/>
              <a:gd name="connsiteY5" fmla="*/ 1886349 h 3025877"/>
              <a:gd name="connsiteX6" fmla="*/ 0 w 6636550"/>
              <a:gd name="connsiteY6" fmla="*/ 0 h 3025877"/>
              <a:gd name="connsiteX0" fmla="*/ 0 w 6636550"/>
              <a:gd name="connsiteY0" fmla="*/ 0 h 3025877"/>
              <a:gd name="connsiteX1" fmla="*/ 6636550 w 6636550"/>
              <a:gd name="connsiteY1" fmla="*/ 0 h 3025877"/>
              <a:gd name="connsiteX2" fmla="*/ 6636550 w 6636550"/>
              <a:gd name="connsiteY2" fmla="*/ 3025036 h 3025877"/>
              <a:gd name="connsiteX3" fmla="*/ 4475137 w 6636550"/>
              <a:gd name="connsiteY3" fmla="*/ 3025877 h 3025877"/>
              <a:gd name="connsiteX4" fmla="*/ 4462730 w 6636550"/>
              <a:gd name="connsiteY4" fmla="*/ 1873990 h 3025877"/>
              <a:gd name="connsiteX5" fmla="*/ 0 w 6636550"/>
              <a:gd name="connsiteY5" fmla="*/ 1886349 h 3025877"/>
              <a:gd name="connsiteX6" fmla="*/ 0 w 6636550"/>
              <a:gd name="connsiteY6" fmla="*/ 0 h 3025877"/>
              <a:gd name="connsiteX0" fmla="*/ 0 w 6636550"/>
              <a:gd name="connsiteY0" fmla="*/ 0 h 3030957"/>
              <a:gd name="connsiteX1" fmla="*/ 6636550 w 6636550"/>
              <a:gd name="connsiteY1" fmla="*/ 0 h 3030957"/>
              <a:gd name="connsiteX2" fmla="*/ 6636550 w 6636550"/>
              <a:gd name="connsiteY2" fmla="*/ 3025036 h 3030957"/>
              <a:gd name="connsiteX3" fmla="*/ 3389549 w 6636550"/>
              <a:gd name="connsiteY3" fmla="*/ 3030957 h 3030957"/>
              <a:gd name="connsiteX4" fmla="*/ 4462730 w 6636550"/>
              <a:gd name="connsiteY4" fmla="*/ 1873990 h 3030957"/>
              <a:gd name="connsiteX5" fmla="*/ 0 w 6636550"/>
              <a:gd name="connsiteY5" fmla="*/ 1886349 h 3030957"/>
              <a:gd name="connsiteX6" fmla="*/ 0 w 6636550"/>
              <a:gd name="connsiteY6" fmla="*/ 0 h 3030957"/>
              <a:gd name="connsiteX0" fmla="*/ 0 w 6636550"/>
              <a:gd name="connsiteY0" fmla="*/ 0 h 3030957"/>
              <a:gd name="connsiteX1" fmla="*/ 6636550 w 6636550"/>
              <a:gd name="connsiteY1" fmla="*/ 0 h 3030957"/>
              <a:gd name="connsiteX2" fmla="*/ 6636550 w 6636550"/>
              <a:gd name="connsiteY2" fmla="*/ 3025036 h 3030957"/>
              <a:gd name="connsiteX3" fmla="*/ 3389549 w 6636550"/>
              <a:gd name="connsiteY3" fmla="*/ 3030957 h 3030957"/>
              <a:gd name="connsiteX4" fmla="*/ 4462730 w 6636550"/>
              <a:gd name="connsiteY4" fmla="*/ 1873990 h 3030957"/>
              <a:gd name="connsiteX5" fmla="*/ 0 w 6636550"/>
              <a:gd name="connsiteY5" fmla="*/ 1886349 h 3030957"/>
              <a:gd name="connsiteX6" fmla="*/ 0 w 6636550"/>
              <a:gd name="connsiteY6" fmla="*/ 0 h 3030957"/>
              <a:gd name="connsiteX0" fmla="*/ 0 w 6636550"/>
              <a:gd name="connsiteY0" fmla="*/ 0 h 3030957"/>
              <a:gd name="connsiteX1" fmla="*/ 6636550 w 6636550"/>
              <a:gd name="connsiteY1" fmla="*/ 0 h 3030957"/>
              <a:gd name="connsiteX2" fmla="*/ 6636550 w 6636550"/>
              <a:gd name="connsiteY2" fmla="*/ 3025036 h 3030957"/>
              <a:gd name="connsiteX3" fmla="*/ 3389549 w 6636550"/>
              <a:gd name="connsiteY3" fmla="*/ 3030957 h 3030957"/>
              <a:gd name="connsiteX4" fmla="*/ 3377143 w 6636550"/>
              <a:gd name="connsiteY4" fmla="*/ 1889230 h 3030957"/>
              <a:gd name="connsiteX5" fmla="*/ 0 w 6636550"/>
              <a:gd name="connsiteY5" fmla="*/ 1886349 h 3030957"/>
              <a:gd name="connsiteX6" fmla="*/ 0 w 6636550"/>
              <a:gd name="connsiteY6" fmla="*/ 0 h 303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6550" h="3030957">
                <a:moveTo>
                  <a:pt x="0" y="0"/>
                </a:moveTo>
                <a:lnTo>
                  <a:pt x="6636550" y="0"/>
                </a:lnTo>
                <a:lnTo>
                  <a:pt x="6636550" y="3025036"/>
                </a:lnTo>
                <a:lnTo>
                  <a:pt x="3389549" y="3030957"/>
                </a:lnTo>
                <a:cubicBezTo>
                  <a:pt x="3392425" y="2631266"/>
                  <a:pt x="3374267" y="2288921"/>
                  <a:pt x="3377143" y="1889230"/>
                </a:cubicBezTo>
                <a:lnTo>
                  <a:pt x="0" y="1886349"/>
                </a:lnTo>
                <a:lnTo>
                  <a:pt x="0" y="0"/>
                </a:lnTo>
                <a:close/>
              </a:path>
            </a:pathLst>
          </a:cu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 name="Прямоугольник 3"/>
          <p:cNvSpPr/>
          <p:nvPr/>
        </p:nvSpPr>
        <p:spPr>
          <a:xfrm>
            <a:off x="153221" y="695586"/>
            <a:ext cx="3735135" cy="188634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Текст 1"/>
          <p:cNvSpPr>
            <a:spLocks noGrp="1"/>
          </p:cNvSpPr>
          <p:nvPr>
            <p:ph type="body" sz="quarter" idx="10"/>
          </p:nvPr>
        </p:nvSpPr>
        <p:spPr>
          <a:xfrm>
            <a:off x="153222" y="145063"/>
            <a:ext cx="8862995" cy="501837"/>
          </a:xfrm>
          <a:solidFill>
            <a:schemeClr val="bg1">
              <a:lumMod val="85000"/>
            </a:schemeClr>
          </a:solidFill>
        </p:spPr>
        <p:txBody>
          <a:bodyPr/>
          <a:lstStyle/>
          <a:p>
            <a:r>
              <a:rPr lang="en-US" dirty="0"/>
              <a:t>Electric drive and its basic elements</a:t>
            </a:r>
          </a:p>
          <a:p>
            <a:endParaRPr lang="ru-RU" dirty="0"/>
          </a:p>
        </p:txBody>
      </p:sp>
      <p:sp>
        <p:nvSpPr>
          <p:cNvPr id="5" name="Прямоугольник 4"/>
          <p:cNvSpPr/>
          <p:nvPr/>
        </p:nvSpPr>
        <p:spPr>
          <a:xfrm>
            <a:off x="1371151" y="2038903"/>
            <a:ext cx="6617524" cy="4619502"/>
          </a:xfrm>
          <a:prstGeom prst="rect">
            <a:avLst/>
          </a:prstGeom>
          <a:noFill/>
        </p:spPr>
      </p:sp>
      <p:sp>
        <p:nvSpPr>
          <p:cNvPr id="29" name="Text Box 4507"/>
          <p:cNvSpPr txBox="1">
            <a:spLocks noChangeArrowheads="1"/>
          </p:cNvSpPr>
          <p:nvPr/>
        </p:nvSpPr>
        <p:spPr bwMode="auto">
          <a:xfrm>
            <a:off x="5305262" y="5346606"/>
            <a:ext cx="1058859" cy="327672"/>
          </a:xfrm>
          <a:prstGeom prst="rect">
            <a:avLst/>
          </a:prstGeom>
          <a:solidFill>
            <a:schemeClr val="tx2">
              <a:lumMod val="20000"/>
              <a:lumOff val="80000"/>
            </a:schemeClr>
          </a:solidFill>
          <a:ln w="15875">
            <a:no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400">
                <a:solidFill>
                  <a:srgbClr val="000000"/>
                </a:solidFill>
                <a:effectLst/>
                <a:latin typeface="Times New Roman"/>
                <a:ea typeface="Calibri"/>
                <a:cs typeface="Times New Roman"/>
              </a:rPr>
              <a:t>Feedback signals</a:t>
            </a:r>
            <a:endParaRPr lang="ru-RU" sz="1100">
              <a:effectLst/>
              <a:latin typeface="Calibri"/>
              <a:ea typeface="Calibri"/>
              <a:cs typeface="Times New Roman"/>
            </a:endParaRPr>
          </a:p>
        </p:txBody>
      </p:sp>
      <p:grpSp>
        <p:nvGrpSpPr>
          <p:cNvPr id="6" name="Группа 50"/>
          <p:cNvGrpSpPr/>
          <p:nvPr/>
        </p:nvGrpSpPr>
        <p:grpSpPr>
          <a:xfrm>
            <a:off x="4123193" y="772095"/>
            <a:ext cx="1438125" cy="1713721"/>
            <a:chOff x="3935185" y="2478643"/>
            <a:chExt cx="1917500" cy="1713721"/>
          </a:xfrm>
          <a:effectLst>
            <a:outerShdw blurRad="50800" dist="38100" dir="2700000" algn="tl" rotWithShape="0">
              <a:prstClr val="black">
                <a:alpha val="40000"/>
              </a:prstClr>
            </a:outerShdw>
          </a:effectLst>
        </p:grpSpPr>
        <p:sp>
          <p:nvSpPr>
            <p:cNvPr id="9" name="Rectangle 4488"/>
            <p:cNvSpPr>
              <a:spLocks noChangeArrowheads="1"/>
            </p:cNvSpPr>
            <p:nvPr/>
          </p:nvSpPr>
          <p:spPr bwMode="auto">
            <a:xfrm>
              <a:off x="3935185" y="2518914"/>
              <a:ext cx="1917500" cy="1673450"/>
            </a:xfrm>
            <a:prstGeom prst="rect">
              <a:avLst/>
            </a:prstGeom>
            <a:noFill/>
            <a:ln w="15875">
              <a:solidFill>
                <a:srgbClr val="000000"/>
              </a:solidFill>
              <a:miter lim="800000"/>
              <a:headEnd/>
              <a:tailEnd/>
            </a:ln>
          </p:spPr>
          <p:txBody>
            <a:bodyPr rot="0" vert="horz" wrap="square" lIns="91440" tIns="45720" rIns="91440" bIns="45720" anchor="t" anchorCtr="0" upright="1">
              <a:noAutofit/>
            </a:bodyPr>
            <a:lstStyle/>
            <a:p>
              <a:endParaRPr lang="ru-RU"/>
            </a:p>
          </p:txBody>
        </p:sp>
        <p:sp>
          <p:nvSpPr>
            <p:cNvPr id="33" name="Text Box 4511"/>
            <p:cNvSpPr txBox="1">
              <a:spLocks noChangeArrowheads="1"/>
            </p:cNvSpPr>
            <p:nvPr/>
          </p:nvSpPr>
          <p:spPr bwMode="auto">
            <a:xfrm>
              <a:off x="4550554" y="2478643"/>
              <a:ext cx="1033052" cy="363356"/>
            </a:xfrm>
            <a:prstGeom prst="rect">
              <a:avLst/>
            </a:prstGeom>
            <a:noFill/>
            <a:ln w="15875">
              <a:noFill/>
              <a:miter lim="800000"/>
              <a:headEnd/>
              <a:tailEnd/>
            </a:ln>
            <a:extLst/>
          </p:spPr>
          <p:txBody>
            <a:bodyPr rot="0" vert="horz" wrap="square" lIns="91440" tIns="45720" rIns="91440" bIns="45720" anchor="t" anchorCtr="0" upright="1">
              <a:noAutofit/>
            </a:bodyPr>
            <a:lstStyle/>
            <a:p>
              <a:pPr>
                <a:lnSpc>
                  <a:spcPct val="115000"/>
                </a:lnSpc>
                <a:spcAft>
                  <a:spcPts val="1000"/>
                </a:spcAft>
              </a:pPr>
              <a:r>
                <a:rPr lang="en-US" sz="1400" dirty="0">
                  <a:effectLst/>
                  <a:latin typeface="Times New Roman"/>
                  <a:ea typeface="Calibri"/>
                  <a:cs typeface="Times New Roman"/>
                </a:rPr>
                <a:t>Motor</a:t>
              </a:r>
              <a:endParaRPr lang="ru-RU" sz="1100" dirty="0">
                <a:effectLst/>
                <a:latin typeface="Calibri"/>
                <a:ea typeface="Calibri"/>
                <a:cs typeface="Times New Roman"/>
              </a:endParaRPr>
            </a:p>
          </p:txBody>
        </p:sp>
        <p:pic>
          <p:nvPicPr>
            <p:cNvPr id="44" name="Picture 6" descr="C:\Users\Beshta\AppData\Local\Microsoft\Windows\Temporary Internet Files\Content.IE5\89MJLXZY\Ac-elektromotor-robuster-asynchronmotor[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26640" y="2748863"/>
              <a:ext cx="1776929" cy="136920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 name="Группа 56"/>
          <p:cNvGrpSpPr/>
          <p:nvPr/>
        </p:nvGrpSpPr>
        <p:grpSpPr>
          <a:xfrm>
            <a:off x="241931" y="760212"/>
            <a:ext cx="1830673" cy="1711644"/>
            <a:chOff x="320591" y="700014"/>
            <a:chExt cx="2440897" cy="1711644"/>
          </a:xfrm>
          <a:effectLst>
            <a:outerShdw blurRad="50800" dist="38100" dir="2700000" algn="tl" rotWithShape="0">
              <a:prstClr val="black">
                <a:alpha val="40000"/>
              </a:prstClr>
            </a:outerShdw>
          </a:effectLst>
        </p:grpSpPr>
        <p:sp>
          <p:nvSpPr>
            <p:cNvPr id="64" name="Rectangle 4488"/>
            <p:cNvSpPr>
              <a:spLocks noChangeArrowheads="1"/>
            </p:cNvSpPr>
            <p:nvPr/>
          </p:nvSpPr>
          <p:spPr bwMode="auto">
            <a:xfrm>
              <a:off x="355240" y="738208"/>
              <a:ext cx="2276776" cy="1673450"/>
            </a:xfrm>
            <a:prstGeom prst="rect">
              <a:avLst/>
            </a:prstGeom>
            <a:solidFill>
              <a:schemeClr val="bg1">
                <a:lumMod val="95000"/>
              </a:schemeClr>
            </a:solidFill>
            <a:ln w="15875">
              <a:solidFill>
                <a:srgbClr val="000000"/>
              </a:solidFill>
              <a:miter lim="800000"/>
              <a:headEnd/>
              <a:tailEnd/>
            </a:ln>
          </p:spPr>
          <p:txBody>
            <a:bodyPr rot="0" vert="horz" wrap="square" lIns="91440" tIns="45720" rIns="91440" bIns="45720" anchor="t" anchorCtr="0" upright="1">
              <a:noAutofit/>
            </a:bodyPr>
            <a:lstStyle/>
            <a:p>
              <a:endParaRPr lang="ru-RU"/>
            </a:p>
          </p:txBody>
        </p:sp>
        <p:sp>
          <p:nvSpPr>
            <p:cNvPr id="47" name="Text Box 4514"/>
            <p:cNvSpPr txBox="1">
              <a:spLocks noChangeArrowheads="1"/>
            </p:cNvSpPr>
            <p:nvPr/>
          </p:nvSpPr>
          <p:spPr bwMode="auto">
            <a:xfrm>
              <a:off x="320591" y="700014"/>
              <a:ext cx="2440897" cy="4924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nSpc>
                  <a:spcPct val="115000"/>
                </a:lnSpc>
                <a:spcAft>
                  <a:spcPts val="1000"/>
                </a:spcAft>
              </a:pPr>
              <a:r>
                <a:rPr lang="en-US" sz="1400">
                  <a:effectLst/>
                  <a:latin typeface="Times New Roman"/>
                  <a:ea typeface="Calibri"/>
                  <a:cs typeface="Times New Roman"/>
                </a:rPr>
                <a:t>Three-phase </a:t>
              </a:r>
              <a:r>
                <a:rPr lang="en-US" sz="1400" smtClean="0">
                  <a:effectLst/>
                  <a:latin typeface="Times New Roman"/>
                  <a:ea typeface="Calibri"/>
                  <a:cs typeface="Times New Roman"/>
                </a:rPr>
                <a:t>transmission line</a:t>
              </a:r>
              <a:endParaRPr lang="ru-RU" sz="1100" dirty="0">
                <a:effectLst/>
                <a:latin typeface="Calibri"/>
                <a:ea typeface="Calibri"/>
                <a:cs typeface="Times New Roman"/>
              </a:endParaRPr>
            </a:p>
          </p:txBody>
        </p:sp>
        <p:pic>
          <p:nvPicPr>
            <p:cNvPr id="8194" name="Picture 2" descr="C:\Users\Beshta\AppData\Local\Microsoft\Windows\Temporary Internet Files\Content.IE5\VLV84KY5\295px-Высоковольт-2011-26-06[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0262" y="1025727"/>
              <a:ext cx="1644831" cy="1098413"/>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8" name="Группа 62"/>
          <p:cNvGrpSpPr/>
          <p:nvPr/>
        </p:nvGrpSpPr>
        <p:grpSpPr>
          <a:xfrm>
            <a:off x="2206475" y="4154437"/>
            <a:ext cx="1744776" cy="2122705"/>
            <a:chOff x="70189" y="3900329"/>
            <a:chExt cx="1758012" cy="2122705"/>
          </a:xfrm>
          <a:effectLst>
            <a:outerShdw blurRad="50800" dist="38100" dir="2700000" algn="tl" rotWithShape="0">
              <a:prstClr val="black">
                <a:alpha val="40000"/>
              </a:prstClr>
            </a:outerShdw>
          </a:effectLst>
        </p:grpSpPr>
        <p:sp>
          <p:nvSpPr>
            <p:cNvPr id="84" name="Rectangle 4488"/>
            <p:cNvSpPr>
              <a:spLocks noChangeArrowheads="1"/>
            </p:cNvSpPr>
            <p:nvPr/>
          </p:nvSpPr>
          <p:spPr bwMode="auto">
            <a:xfrm>
              <a:off x="70189" y="3900329"/>
              <a:ext cx="1758012" cy="2122705"/>
            </a:xfrm>
            <a:prstGeom prst="rect">
              <a:avLst/>
            </a:prstGeom>
            <a:solidFill>
              <a:schemeClr val="bg1">
                <a:lumMod val="95000"/>
              </a:schemeClr>
            </a:solidFill>
            <a:ln w="15875">
              <a:solidFill>
                <a:srgbClr val="000000"/>
              </a:solidFill>
              <a:miter lim="800000"/>
              <a:headEnd/>
              <a:tailEnd/>
            </a:ln>
          </p:spPr>
          <p:txBody>
            <a:bodyPr rot="0" vert="horz" wrap="square" lIns="91440" tIns="45720" rIns="91440" bIns="45720" anchor="t" anchorCtr="0" upright="1">
              <a:noAutofit/>
            </a:bodyPr>
            <a:lstStyle/>
            <a:p>
              <a:endParaRPr lang="ru-RU"/>
            </a:p>
          </p:txBody>
        </p:sp>
        <p:pic>
          <p:nvPicPr>
            <p:cNvPr id="8197" name="Picture 5" descr="C:\Users\Beshta\AppData\Local\Microsoft\Windows\Temporary Internet Files\Content.IE5\89MJLXZY\Siemens_Logo[1].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r="17194"/>
            <a:stretch/>
          </p:blipFill>
          <p:spPr bwMode="auto">
            <a:xfrm>
              <a:off x="212768" y="4149396"/>
              <a:ext cx="1460757" cy="1683214"/>
            </a:xfrm>
            <a:prstGeom prst="rect">
              <a:avLst/>
            </a:prstGeom>
            <a:noFill/>
            <a:extLst>
              <a:ext uri="{909E8E84-426E-40DD-AFC4-6F175D3DCCD1}">
                <a14:hiddenFill xmlns="" xmlns:a14="http://schemas.microsoft.com/office/drawing/2010/main">
                  <a:solidFill>
                    <a:srgbClr val="FFFFFF"/>
                  </a:solidFill>
                </a14:hiddenFill>
              </a:ext>
            </a:extLst>
          </p:spPr>
        </p:pic>
        <p:sp>
          <p:nvSpPr>
            <p:cNvPr id="68" name="Text Box 4514"/>
            <p:cNvSpPr txBox="1">
              <a:spLocks noChangeArrowheads="1"/>
            </p:cNvSpPr>
            <p:nvPr/>
          </p:nvSpPr>
          <p:spPr bwMode="auto">
            <a:xfrm>
              <a:off x="212768" y="3916640"/>
              <a:ext cx="1499984" cy="4924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1400" dirty="0">
                  <a:latin typeface="Times New Roman"/>
                  <a:ea typeface="Calibri"/>
                  <a:cs typeface="Times New Roman"/>
                </a:rPr>
                <a:t>Controller</a:t>
              </a:r>
              <a:endParaRPr lang="ru-RU" sz="1100" dirty="0">
                <a:effectLst/>
                <a:latin typeface="Calibri"/>
                <a:ea typeface="Calibri"/>
                <a:cs typeface="Times New Roman"/>
              </a:endParaRPr>
            </a:p>
          </p:txBody>
        </p:sp>
      </p:grpSp>
      <p:grpSp>
        <p:nvGrpSpPr>
          <p:cNvPr id="10" name="Группа 49"/>
          <p:cNvGrpSpPr/>
          <p:nvPr/>
        </p:nvGrpSpPr>
        <p:grpSpPr>
          <a:xfrm>
            <a:off x="2296527" y="771810"/>
            <a:ext cx="1500662" cy="1722406"/>
            <a:chOff x="1214801" y="2628571"/>
            <a:chExt cx="1679723" cy="1520824"/>
          </a:xfrm>
          <a:effectLst>
            <a:outerShdw blurRad="50800" dist="38100" dir="2700000" algn="tl" rotWithShape="0">
              <a:prstClr val="black">
                <a:alpha val="40000"/>
              </a:prstClr>
            </a:outerShdw>
          </a:effectLst>
        </p:grpSpPr>
        <p:sp>
          <p:nvSpPr>
            <p:cNvPr id="11" name="Rectangle 4489"/>
            <p:cNvSpPr>
              <a:spLocks noChangeArrowheads="1"/>
            </p:cNvSpPr>
            <p:nvPr/>
          </p:nvSpPr>
          <p:spPr bwMode="auto">
            <a:xfrm>
              <a:off x="1214801" y="2664712"/>
              <a:ext cx="1679723" cy="1484683"/>
            </a:xfrm>
            <a:prstGeom prst="rect">
              <a:avLst/>
            </a:prstGeom>
            <a:solidFill>
              <a:schemeClr val="bg1">
                <a:lumMod val="95000"/>
              </a:schemeClr>
            </a:solidFill>
            <a:ln w="15875">
              <a:solidFill>
                <a:srgbClr val="000000"/>
              </a:solidFill>
              <a:miter lim="800000"/>
              <a:headEnd/>
              <a:tailEnd/>
            </a:ln>
          </p:spPr>
          <p:txBody>
            <a:bodyPr rot="0" vert="horz" wrap="square" lIns="91440" tIns="45720" rIns="91440" bIns="45720" anchor="t" anchorCtr="0" upright="1">
              <a:noAutofit/>
            </a:bodyPr>
            <a:lstStyle/>
            <a:p>
              <a:pPr algn="ctr"/>
              <a:endParaRPr lang="ru-RU" dirty="0"/>
            </a:p>
          </p:txBody>
        </p:sp>
        <p:pic>
          <p:nvPicPr>
            <p:cNvPr id="42" name="Picture 5" descr="C:\Users\Beshta\AppData\Local\Microsoft\Windows\Temporary Internet Files\Content.IE5\5Y6T25LW\250px-Danfoss_Vlt_automation_drive[1].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flipH="1">
              <a:off x="1359272" y="2905586"/>
              <a:ext cx="1397183" cy="1184811"/>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Text Box 4514"/>
            <p:cNvSpPr txBox="1">
              <a:spLocks noChangeArrowheads="1"/>
            </p:cNvSpPr>
            <p:nvPr/>
          </p:nvSpPr>
          <p:spPr bwMode="auto">
            <a:xfrm>
              <a:off x="1299480" y="2628571"/>
              <a:ext cx="1499984" cy="4924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1400" dirty="0">
                  <a:effectLst/>
                  <a:latin typeface="Times New Roman"/>
                  <a:ea typeface="Calibri"/>
                  <a:cs typeface="Times New Roman"/>
                </a:rPr>
                <a:t>Convertor</a:t>
              </a:r>
              <a:endParaRPr lang="ru-RU" sz="1100" dirty="0">
                <a:effectLst/>
                <a:latin typeface="Calibri"/>
                <a:ea typeface="Calibri"/>
                <a:cs typeface="Times New Roman"/>
              </a:endParaRPr>
            </a:p>
          </p:txBody>
        </p:sp>
      </p:grpSp>
      <p:grpSp>
        <p:nvGrpSpPr>
          <p:cNvPr id="12" name="Группа 51"/>
          <p:cNvGrpSpPr/>
          <p:nvPr/>
        </p:nvGrpSpPr>
        <p:grpSpPr>
          <a:xfrm>
            <a:off x="5906372" y="737361"/>
            <a:ext cx="1267303" cy="1938052"/>
            <a:chOff x="4805047" y="2718315"/>
            <a:chExt cx="1689737" cy="1938052"/>
          </a:xfrm>
          <a:effectLst>
            <a:outerShdw blurRad="50800" dist="38100" dir="2700000" algn="tl" rotWithShape="0">
              <a:prstClr val="black">
                <a:alpha val="40000"/>
              </a:prstClr>
            </a:outerShdw>
          </a:effectLst>
        </p:grpSpPr>
        <p:sp>
          <p:nvSpPr>
            <p:cNvPr id="66" name="Rectangle 4488"/>
            <p:cNvSpPr>
              <a:spLocks noChangeArrowheads="1"/>
            </p:cNvSpPr>
            <p:nvPr/>
          </p:nvSpPr>
          <p:spPr bwMode="auto">
            <a:xfrm>
              <a:off x="4805047" y="2794636"/>
              <a:ext cx="1689737" cy="1673450"/>
            </a:xfrm>
            <a:prstGeom prst="rect">
              <a:avLst/>
            </a:prstGeom>
            <a:solidFill>
              <a:schemeClr val="bg1">
                <a:lumMod val="95000"/>
              </a:schemeClr>
            </a:solidFill>
            <a:ln w="15875">
              <a:solidFill>
                <a:srgbClr val="000000"/>
              </a:solidFill>
              <a:miter lim="800000"/>
              <a:headEnd/>
              <a:tailEnd/>
            </a:ln>
          </p:spPr>
          <p:txBody>
            <a:bodyPr rot="0" vert="horz" wrap="square" lIns="91440" tIns="45720" rIns="91440" bIns="45720" anchor="t" anchorCtr="0" upright="1">
              <a:noAutofit/>
            </a:bodyPr>
            <a:lstStyle/>
            <a:p>
              <a:endParaRPr lang="ru-RU"/>
            </a:p>
          </p:txBody>
        </p:sp>
        <p:sp>
          <p:nvSpPr>
            <p:cNvPr id="34" name="Text Box 4512"/>
            <p:cNvSpPr txBox="1">
              <a:spLocks noChangeArrowheads="1"/>
            </p:cNvSpPr>
            <p:nvPr/>
          </p:nvSpPr>
          <p:spPr bwMode="auto">
            <a:xfrm>
              <a:off x="4997917" y="2849522"/>
              <a:ext cx="1156457" cy="402976"/>
            </a:xfrm>
            <a:prstGeom prst="rect">
              <a:avLst/>
            </a:prstGeom>
            <a:noFill/>
            <a:ln w="15875">
              <a:noFill/>
              <a:miter lim="800000"/>
              <a:headEnd/>
              <a:tailEnd/>
            </a:ln>
            <a:extLst/>
          </p:spPr>
          <p:txBody>
            <a:bodyPr rot="0" vert="horz" wrap="square" lIns="0" tIns="0" rIns="0" bIns="0" anchor="t" anchorCtr="0" upright="1">
              <a:noAutofit/>
            </a:bodyPr>
            <a:lstStyle/>
            <a:p>
              <a:pPr algn="ctr">
                <a:lnSpc>
                  <a:spcPct val="115000"/>
                </a:lnSpc>
                <a:spcAft>
                  <a:spcPts val="1000"/>
                </a:spcAft>
              </a:pPr>
              <a:r>
                <a:rPr lang="en-US" sz="1400" dirty="0">
                  <a:effectLst/>
                  <a:latin typeface="Times New Roman"/>
                  <a:ea typeface="Calibri"/>
                  <a:cs typeface="Times New Roman"/>
                </a:rPr>
                <a:t>Gear box</a:t>
              </a:r>
              <a:endParaRPr lang="ru-RU" sz="1100" dirty="0">
                <a:effectLst/>
                <a:latin typeface="Calibri"/>
                <a:ea typeface="Calibri"/>
                <a:cs typeface="Times New Roman"/>
              </a:endParaRPr>
            </a:p>
          </p:txBody>
        </p:sp>
        <p:pic>
          <p:nvPicPr>
            <p:cNvPr id="8199" name="Picture 7" descr="C:\Users\Beshta\AppData\Local\Microsoft\Windows\Temporary Internet Files\Content.IE5\5Y6T25LW\220px-Train_planetaire[1].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859617" y="2718315"/>
              <a:ext cx="1455193" cy="193805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6" name="Стрелка вправо 45"/>
          <p:cNvSpPr/>
          <p:nvPr/>
        </p:nvSpPr>
        <p:spPr>
          <a:xfrm>
            <a:off x="1970998" y="1263310"/>
            <a:ext cx="319884" cy="665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7" name="Стрелка вправо 66"/>
          <p:cNvSpPr/>
          <p:nvPr/>
        </p:nvSpPr>
        <p:spPr>
          <a:xfrm>
            <a:off x="3802165" y="1339235"/>
            <a:ext cx="316052" cy="665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nvGrpSpPr>
          <p:cNvPr id="13" name="Группа 57"/>
          <p:cNvGrpSpPr/>
          <p:nvPr/>
        </p:nvGrpSpPr>
        <p:grpSpPr>
          <a:xfrm>
            <a:off x="7518008" y="815125"/>
            <a:ext cx="1413086" cy="2813302"/>
            <a:chOff x="7036078" y="3324245"/>
            <a:chExt cx="1884115" cy="2813302"/>
          </a:xfrm>
          <a:effectLst>
            <a:outerShdw blurRad="50800" dist="38100" dir="2700000" algn="tl" rotWithShape="0">
              <a:prstClr val="black">
                <a:alpha val="40000"/>
              </a:prstClr>
            </a:outerShdw>
          </a:effectLst>
        </p:grpSpPr>
        <p:sp>
          <p:nvSpPr>
            <p:cNvPr id="35" name="Text Box 4513"/>
            <p:cNvSpPr txBox="1">
              <a:spLocks noChangeArrowheads="1"/>
            </p:cNvSpPr>
            <p:nvPr/>
          </p:nvSpPr>
          <p:spPr bwMode="auto">
            <a:xfrm>
              <a:off x="7193547" y="3349511"/>
              <a:ext cx="1197435" cy="434299"/>
            </a:xfrm>
            <a:prstGeom prst="rect">
              <a:avLst/>
            </a:prstGeom>
            <a:noFill/>
            <a:ln w="15875">
              <a:noFill/>
              <a:miter lim="800000"/>
              <a:headEnd/>
              <a:tailEnd/>
            </a:ln>
            <a:extLst/>
          </p:spPr>
          <p:txBody>
            <a:bodyPr rot="0" vert="horz" wrap="square" lIns="0" tIns="0" rIns="0" bIns="0" anchor="t" anchorCtr="0" upright="1">
              <a:noAutofit/>
            </a:bodyPr>
            <a:lstStyle/>
            <a:p>
              <a:pPr algn="ctr">
                <a:lnSpc>
                  <a:spcPct val="115000"/>
                </a:lnSpc>
                <a:spcAft>
                  <a:spcPts val="1000"/>
                </a:spcAft>
              </a:pPr>
              <a:r>
                <a:rPr lang="en-US" sz="1400" dirty="0">
                  <a:effectLst/>
                  <a:latin typeface="Times New Roman"/>
                  <a:ea typeface="Calibri"/>
                  <a:cs typeface="Times New Roman"/>
                </a:rPr>
                <a:t>Machine tool</a:t>
              </a:r>
              <a:endParaRPr lang="ru-RU" sz="1100" dirty="0">
                <a:effectLst/>
                <a:latin typeface="Calibri"/>
                <a:ea typeface="Calibri"/>
                <a:cs typeface="Times New Roman"/>
              </a:endParaRPr>
            </a:p>
          </p:txBody>
        </p:sp>
        <p:pic>
          <p:nvPicPr>
            <p:cNvPr id="8198" name="Picture 6" descr="C:\Users\Beshta\AppData\Local\Microsoft\Windows\Temporary Internet Files\Content.IE5\VLV84KY5\ff500[1].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036078" y="3619623"/>
              <a:ext cx="1800127" cy="2399185"/>
            </a:xfrm>
            <a:prstGeom prst="rect">
              <a:avLst/>
            </a:prstGeom>
            <a:noFill/>
            <a:extLst>
              <a:ext uri="{909E8E84-426E-40DD-AFC4-6F175D3DCCD1}">
                <a14:hiddenFill xmlns="" xmlns:a14="http://schemas.microsoft.com/office/drawing/2010/main">
                  <a:solidFill>
                    <a:srgbClr val="FFFFFF"/>
                  </a:solidFill>
                </a14:hiddenFill>
              </a:ext>
            </a:extLst>
          </p:spPr>
        </p:pic>
        <p:sp>
          <p:nvSpPr>
            <p:cNvPr id="71" name="Rectangle 4488"/>
            <p:cNvSpPr>
              <a:spLocks noChangeArrowheads="1"/>
            </p:cNvSpPr>
            <p:nvPr/>
          </p:nvSpPr>
          <p:spPr bwMode="auto">
            <a:xfrm>
              <a:off x="7036263" y="3324245"/>
              <a:ext cx="1883930" cy="2813302"/>
            </a:xfrm>
            <a:prstGeom prst="rect">
              <a:avLst/>
            </a:prstGeom>
            <a:noFill/>
            <a:ln w="15875">
              <a:solidFill>
                <a:srgbClr val="000000"/>
              </a:solidFill>
              <a:miter lim="800000"/>
              <a:headEnd/>
              <a:tailEnd/>
            </a:ln>
          </p:spPr>
          <p:txBody>
            <a:bodyPr rot="0" vert="horz" wrap="square" lIns="91440" tIns="45720" rIns="91440" bIns="45720" anchor="t" anchorCtr="0" upright="1">
              <a:noAutofit/>
            </a:bodyPr>
            <a:lstStyle/>
            <a:p>
              <a:endParaRPr lang="ru-RU"/>
            </a:p>
          </p:txBody>
        </p:sp>
      </p:grpSp>
      <p:sp>
        <p:nvSpPr>
          <p:cNvPr id="72" name="Стрелка вправо 71"/>
          <p:cNvSpPr/>
          <p:nvPr/>
        </p:nvSpPr>
        <p:spPr>
          <a:xfrm>
            <a:off x="5557860" y="1348406"/>
            <a:ext cx="329462" cy="665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5" name="Стрелка вправо 74"/>
          <p:cNvSpPr/>
          <p:nvPr/>
        </p:nvSpPr>
        <p:spPr>
          <a:xfrm>
            <a:off x="7176153" y="1351614"/>
            <a:ext cx="329462" cy="665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1" name="Стрелка вниз 80"/>
          <p:cNvSpPr/>
          <p:nvPr/>
        </p:nvSpPr>
        <p:spPr>
          <a:xfrm>
            <a:off x="3396414" y="2489619"/>
            <a:ext cx="303266" cy="1656190"/>
          </a:xfrm>
          <a:prstGeom prst="downArrow">
            <a:avLst/>
          </a:prstGeom>
          <a:solidFill>
            <a:srgbClr val="3B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3" name="Стрелка вниз 82"/>
          <p:cNvSpPr/>
          <p:nvPr/>
        </p:nvSpPr>
        <p:spPr>
          <a:xfrm flipV="1">
            <a:off x="2554539" y="2508852"/>
            <a:ext cx="254084" cy="1636957"/>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4" name="Стрелка углом 73"/>
          <p:cNvSpPr/>
          <p:nvPr/>
        </p:nvSpPr>
        <p:spPr>
          <a:xfrm flipH="1" flipV="1">
            <a:off x="3958767" y="2472380"/>
            <a:ext cx="956666" cy="2436050"/>
          </a:xfrm>
          <a:prstGeom prst="bentArrow">
            <a:avLst>
              <a:gd name="adj1" fmla="val 16040"/>
              <a:gd name="adj2" fmla="val 15173"/>
              <a:gd name="adj3" fmla="val 25000"/>
              <a:gd name="adj4" fmla="val 43750"/>
            </a:avLst>
          </a:prstGeom>
          <a:solidFill>
            <a:srgbClr val="3B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tx1"/>
              </a:solidFill>
            </a:endParaRPr>
          </a:p>
        </p:txBody>
      </p:sp>
      <p:sp>
        <p:nvSpPr>
          <p:cNvPr id="87" name="Стрелка углом 86"/>
          <p:cNvSpPr/>
          <p:nvPr/>
        </p:nvSpPr>
        <p:spPr>
          <a:xfrm flipV="1">
            <a:off x="880747" y="2469581"/>
            <a:ext cx="1317530" cy="2289275"/>
          </a:xfrm>
          <a:prstGeom prst="bentArrow">
            <a:avLst>
              <a:gd name="adj1" fmla="val 11465"/>
              <a:gd name="adj2" fmla="val 15950"/>
              <a:gd name="adj3" fmla="val 18001"/>
              <a:gd name="adj4" fmla="val 43750"/>
            </a:avLst>
          </a:prstGeom>
          <a:solidFill>
            <a:srgbClr val="3B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tx1"/>
              </a:solidFill>
            </a:endParaRPr>
          </a:p>
        </p:txBody>
      </p:sp>
      <p:grpSp>
        <p:nvGrpSpPr>
          <p:cNvPr id="14" name="Группа 78"/>
          <p:cNvGrpSpPr/>
          <p:nvPr/>
        </p:nvGrpSpPr>
        <p:grpSpPr>
          <a:xfrm>
            <a:off x="342735" y="2850413"/>
            <a:ext cx="1192217" cy="980169"/>
            <a:chOff x="651572" y="2864286"/>
            <a:chExt cx="1611430" cy="980169"/>
          </a:xfrm>
          <a:solidFill>
            <a:schemeClr val="bg1"/>
          </a:solidFill>
          <a:effectLst>
            <a:outerShdw blurRad="50800" dist="38100" dir="2700000" algn="tl" rotWithShape="0">
              <a:prstClr val="black">
                <a:alpha val="40000"/>
              </a:prstClr>
            </a:outerShdw>
          </a:effectLst>
        </p:grpSpPr>
        <p:sp>
          <p:nvSpPr>
            <p:cNvPr id="91" name="Rectangle 4488"/>
            <p:cNvSpPr>
              <a:spLocks noChangeArrowheads="1"/>
            </p:cNvSpPr>
            <p:nvPr/>
          </p:nvSpPr>
          <p:spPr bwMode="auto">
            <a:xfrm>
              <a:off x="651572" y="2864286"/>
              <a:ext cx="1611430" cy="980169"/>
            </a:xfrm>
            <a:prstGeom prst="rect">
              <a:avLst/>
            </a:prstGeom>
            <a:grpFill/>
            <a:ln w="15875">
              <a:solidFill>
                <a:srgbClr val="000000"/>
              </a:solidFill>
              <a:miter lim="800000"/>
              <a:headEnd/>
              <a:tailEnd/>
            </a:ln>
          </p:spPr>
          <p:txBody>
            <a:bodyPr rot="0" vert="horz" wrap="square" lIns="91440" tIns="45720" rIns="91440" bIns="45720" anchor="t" anchorCtr="0" upright="1">
              <a:noAutofit/>
            </a:bodyPr>
            <a:lstStyle/>
            <a:p>
              <a:endParaRPr lang="ru-RU"/>
            </a:p>
          </p:txBody>
        </p:sp>
        <p:grpSp>
          <p:nvGrpSpPr>
            <p:cNvPr id="15" name="Группа 76"/>
            <p:cNvGrpSpPr/>
            <p:nvPr/>
          </p:nvGrpSpPr>
          <p:grpSpPr>
            <a:xfrm>
              <a:off x="740476" y="2869618"/>
              <a:ext cx="1476255" cy="953530"/>
              <a:chOff x="5580191" y="4953890"/>
              <a:chExt cx="1752298" cy="1034909"/>
            </a:xfrm>
            <a:grpFill/>
          </p:grpSpPr>
          <p:pic>
            <p:nvPicPr>
              <p:cNvPr id="76" name="Рисунок 75"/>
              <p:cNvPicPr>
                <a:picLocks noChangeAspect="1"/>
              </p:cNvPicPr>
              <p:nvPr/>
            </p:nvPicPr>
            <p:blipFill>
              <a:blip r:embed="rId8" cstate="print"/>
              <a:stretch>
                <a:fillRect/>
              </a:stretch>
            </p:blipFill>
            <p:spPr>
              <a:xfrm>
                <a:off x="5580191" y="5108922"/>
                <a:ext cx="1752298" cy="879877"/>
              </a:xfrm>
              <a:prstGeom prst="rect">
                <a:avLst/>
              </a:prstGeom>
              <a:grpFill/>
            </p:spPr>
          </p:pic>
          <p:sp>
            <p:nvSpPr>
              <p:cNvPr id="89" name="Text Box 4514"/>
              <p:cNvSpPr txBox="1">
                <a:spLocks noChangeArrowheads="1"/>
              </p:cNvSpPr>
              <p:nvPr/>
            </p:nvSpPr>
            <p:spPr bwMode="auto">
              <a:xfrm>
                <a:off x="5673885" y="4953890"/>
                <a:ext cx="1499984" cy="4924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1400" dirty="0" smtClean="0">
                    <a:effectLst/>
                    <a:latin typeface="Times New Roman"/>
                    <a:ea typeface="Calibri"/>
                    <a:cs typeface="Times New Roman"/>
                  </a:rPr>
                  <a:t>Transducer</a:t>
                </a:r>
                <a:endParaRPr lang="ru-RU" sz="1100" dirty="0">
                  <a:effectLst/>
                  <a:latin typeface="Calibri"/>
                  <a:ea typeface="Calibri"/>
                  <a:cs typeface="Times New Roman"/>
                </a:endParaRPr>
              </a:p>
            </p:txBody>
          </p:sp>
        </p:grpSp>
      </p:grpSp>
      <p:grpSp>
        <p:nvGrpSpPr>
          <p:cNvPr id="16" name="Группа 92"/>
          <p:cNvGrpSpPr/>
          <p:nvPr/>
        </p:nvGrpSpPr>
        <p:grpSpPr>
          <a:xfrm>
            <a:off x="4246147" y="2862069"/>
            <a:ext cx="1192217" cy="980169"/>
            <a:chOff x="651572" y="2864286"/>
            <a:chExt cx="1611430" cy="980169"/>
          </a:xfrm>
          <a:solidFill>
            <a:schemeClr val="bg1"/>
          </a:solidFill>
          <a:effectLst>
            <a:outerShdw blurRad="50800" dist="38100" dir="2700000" algn="tl" rotWithShape="0">
              <a:prstClr val="black">
                <a:alpha val="40000"/>
              </a:prstClr>
            </a:outerShdw>
          </a:effectLst>
        </p:grpSpPr>
        <p:sp>
          <p:nvSpPr>
            <p:cNvPr id="94" name="Rectangle 4488"/>
            <p:cNvSpPr>
              <a:spLocks noChangeArrowheads="1"/>
            </p:cNvSpPr>
            <p:nvPr/>
          </p:nvSpPr>
          <p:spPr bwMode="auto">
            <a:xfrm>
              <a:off x="651572" y="2864286"/>
              <a:ext cx="1611430" cy="980169"/>
            </a:xfrm>
            <a:prstGeom prst="rect">
              <a:avLst/>
            </a:prstGeom>
            <a:grpFill/>
            <a:ln w="15875">
              <a:solidFill>
                <a:srgbClr val="000000"/>
              </a:solidFill>
              <a:miter lim="800000"/>
              <a:headEnd/>
              <a:tailEnd/>
            </a:ln>
          </p:spPr>
          <p:txBody>
            <a:bodyPr rot="0" vert="horz" wrap="square" lIns="91440" tIns="45720" rIns="91440" bIns="45720" anchor="t" anchorCtr="0" upright="1">
              <a:noAutofit/>
            </a:bodyPr>
            <a:lstStyle/>
            <a:p>
              <a:endParaRPr lang="ru-RU"/>
            </a:p>
          </p:txBody>
        </p:sp>
        <p:grpSp>
          <p:nvGrpSpPr>
            <p:cNvPr id="17" name="Группа 94"/>
            <p:cNvGrpSpPr/>
            <p:nvPr/>
          </p:nvGrpSpPr>
          <p:grpSpPr>
            <a:xfrm>
              <a:off x="740476" y="2869618"/>
              <a:ext cx="1476255" cy="953530"/>
              <a:chOff x="5580191" y="4953890"/>
              <a:chExt cx="1752298" cy="1034909"/>
            </a:xfrm>
            <a:grpFill/>
          </p:grpSpPr>
          <p:pic>
            <p:nvPicPr>
              <p:cNvPr id="96" name="Рисунок 95"/>
              <p:cNvPicPr>
                <a:picLocks noChangeAspect="1"/>
              </p:cNvPicPr>
              <p:nvPr/>
            </p:nvPicPr>
            <p:blipFill>
              <a:blip r:embed="rId8" cstate="print"/>
              <a:stretch>
                <a:fillRect/>
              </a:stretch>
            </p:blipFill>
            <p:spPr>
              <a:xfrm>
                <a:off x="5580191" y="5108922"/>
                <a:ext cx="1752298" cy="879877"/>
              </a:xfrm>
              <a:prstGeom prst="rect">
                <a:avLst/>
              </a:prstGeom>
              <a:grpFill/>
            </p:spPr>
          </p:pic>
          <p:sp>
            <p:nvSpPr>
              <p:cNvPr id="97" name="Text Box 4514"/>
              <p:cNvSpPr txBox="1">
                <a:spLocks noChangeArrowheads="1"/>
              </p:cNvSpPr>
              <p:nvPr/>
            </p:nvSpPr>
            <p:spPr bwMode="auto">
              <a:xfrm>
                <a:off x="5673885" y="4953890"/>
                <a:ext cx="1499984" cy="4924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1400" dirty="0" smtClean="0">
                    <a:effectLst/>
                    <a:latin typeface="Times New Roman"/>
                    <a:ea typeface="Calibri"/>
                    <a:cs typeface="Times New Roman"/>
                  </a:rPr>
                  <a:t>Transducer</a:t>
                </a:r>
                <a:endParaRPr lang="ru-RU" sz="1100" dirty="0">
                  <a:effectLst/>
                  <a:latin typeface="Calibri"/>
                  <a:ea typeface="Calibri"/>
                  <a:cs typeface="Times New Roman"/>
                </a:endParaRPr>
              </a:p>
            </p:txBody>
          </p:sp>
        </p:grpSp>
      </p:grpSp>
      <p:grpSp>
        <p:nvGrpSpPr>
          <p:cNvPr id="18" name="Группа 97"/>
          <p:cNvGrpSpPr/>
          <p:nvPr/>
        </p:nvGrpSpPr>
        <p:grpSpPr>
          <a:xfrm>
            <a:off x="2959320" y="2860787"/>
            <a:ext cx="1192217" cy="980169"/>
            <a:chOff x="651572" y="2864286"/>
            <a:chExt cx="1611430" cy="980169"/>
          </a:xfrm>
          <a:solidFill>
            <a:schemeClr val="bg1"/>
          </a:solidFill>
          <a:effectLst>
            <a:outerShdw blurRad="50800" dist="38100" dir="2700000" algn="tl" rotWithShape="0">
              <a:prstClr val="black">
                <a:alpha val="40000"/>
              </a:prstClr>
            </a:outerShdw>
          </a:effectLst>
        </p:grpSpPr>
        <p:sp>
          <p:nvSpPr>
            <p:cNvPr id="99" name="Rectangle 4488"/>
            <p:cNvSpPr>
              <a:spLocks noChangeArrowheads="1"/>
            </p:cNvSpPr>
            <p:nvPr/>
          </p:nvSpPr>
          <p:spPr bwMode="auto">
            <a:xfrm>
              <a:off x="651572" y="2864286"/>
              <a:ext cx="1611430" cy="980169"/>
            </a:xfrm>
            <a:prstGeom prst="rect">
              <a:avLst/>
            </a:prstGeom>
            <a:grpFill/>
            <a:ln w="15875">
              <a:solidFill>
                <a:srgbClr val="000000"/>
              </a:solidFill>
              <a:miter lim="800000"/>
              <a:headEnd/>
              <a:tailEnd/>
            </a:ln>
          </p:spPr>
          <p:txBody>
            <a:bodyPr rot="0" vert="horz" wrap="square" lIns="91440" tIns="45720" rIns="91440" bIns="45720" anchor="t" anchorCtr="0" upright="1">
              <a:noAutofit/>
            </a:bodyPr>
            <a:lstStyle/>
            <a:p>
              <a:endParaRPr lang="ru-RU"/>
            </a:p>
          </p:txBody>
        </p:sp>
        <p:grpSp>
          <p:nvGrpSpPr>
            <p:cNvPr id="19" name="Группа 99"/>
            <p:cNvGrpSpPr/>
            <p:nvPr/>
          </p:nvGrpSpPr>
          <p:grpSpPr>
            <a:xfrm>
              <a:off x="740476" y="2869618"/>
              <a:ext cx="1476255" cy="953530"/>
              <a:chOff x="5580191" y="4953890"/>
              <a:chExt cx="1752298" cy="1034909"/>
            </a:xfrm>
            <a:grpFill/>
          </p:grpSpPr>
          <p:pic>
            <p:nvPicPr>
              <p:cNvPr id="101" name="Рисунок 100"/>
              <p:cNvPicPr>
                <a:picLocks noChangeAspect="1"/>
              </p:cNvPicPr>
              <p:nvPr/>
            </p:nvPicPr>
            <p:blipFill>
              <a:blip r:embed="rId8" cstate="print"/>
              <a:stretch>
                <a:fillRect/>
              </a:stretch>
            </p:blipFill>
            <p:spPr>
              <a:xfrm>
                <a:off x="5580191" y="5108922"/>
                <a:ext cx="1752298" cy="879877"/>
              </a:xfrm>
              <a:prstGeom prst="rect">
                <a:avLst/>
              </a:prstGeom>
              <a:grpFill/>
            </p:spPr>
          </p:pic>
          <p:sp>
            <p:nvSpPr>
              <p:cNvPr id="102" name="Text Box 4514"/>
              <p:cNvSpPr txBox="1">
                <a:spLocks noChangeArrowheads="1"/>
              </p:cNvSpPr>
              <p:nvPr/>
            </p:nvSpPr>
            <p:spPr bwMode="auto">
              <a:xfrm>
                <a:off x="5673885" y="4953890"/>
                <a:ext cx="1499984" cy="4924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1400" dirty="0" smtClean="0">
                    <a:effectLst/>
                    <a:latin typeface="Times New Roman"/>
                    <a:ea typeface="Calibri"/>
                    <a:cs typeface="Times New Roman"/>
                  </a:rPr>
                  <a:t>Transducer</a:t>
                </a:r>
                <a:endParaRPr lang="ru-RU" sz="1100" dirty="0">
                  <a:effectLst/>
                  <a:latin typeface="Calibri"/>
                  <a:ea typeface="Calibri"/>
                  <a:cs typeface="Times New Roman"/>
                </a:endParaRPr>
              </a:p>
            </p:txBody>
          </p:sp>
        </p:grpSp>
      </p:grpSp>
      <p:sp>
        <p:nvSpPr>
          <p:cNvPr id="103" name="Стрелка углом 102"/>
          <p:cNvSpPr/>
          <p:nvPr/>
        </p:nvSpPr>
        <p:spPr>
          <a:xfrm flipH="1" flipV="1">
            <a:off x="3939244" y="3630428"/>
            <a:ext cx="4404491" cy="2417015"/>
          </a:xfrm>
          <a:prstGeom prst="bentArrow">
            <a:avLst>
              <a:gd name="adj1" fmla="val 9259"/>
              <a:gd name="adj2" fmla="val 9284"/>
              <a:gd name="adj3" fmla="val 15721"/>
              <a:gd name="adj4" fmla="val 43750"/>
            </a:avLst>
          </a:prstGeom>
          <a:solidFill>
            <a:srgbClr val="3B6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tx1"/>
              </a:solidFill>
            </a:endParaRPr>
          </a:p>
        </p:txBody>
      </p:sp>
      <p:grpSp>
        <p:nvGrpSpPr>
          <p:cNvPr id="20" name="Группа 103"/>
          <p:cNvGrpSpPr/>
          <p:nvPr/>
        </p:nvGrpSpPr>
        <p:grpSpPr>
          <a:xfrm>
            <a:off x="7688750" y="4023677"/>
            <a:ext cx="1192217" cy="980169"/>
            <a:chOff x="651572" y="2864286"/>
            <a:chExt cx="1611430" cy="980169"/>
          </a:xfrm>
          <a:solidFill>
            <a:schemeClr val="bg1"/>
          </a:solidFill>
          <a:effectLst>
            <a:outerShdw blurRad="50800" dist="38100" dir="2700000" algn="tl" rotWithShape="0">
              <a:prstClr val="black">
                <a:alpha val="40000"/>
              </a:prstClr>
            </a:outerShdw>
          </a:effectLst>
        </p:grpSpPr>
        <p:sp>
          <p:nvSpPr>
            <p:cNvPr id="105" name="Rectangle 4488"/>
            <p:cNvSpPr>
              <a:spLocks noChangeArrowheads="1"/>
            </p:cNvSpPr>
            <p:nvPr/>
          </p:nvSpPr>
          <p:spPr bwMode="auto">
            <a:xfrm>
              <a:off x="651572" y="2864286"/>
              <a:ext cx="1611430" cy="980169"/>
            </a:xfrm>
            <a:prstGeom prst="rect">
              <a:avLst/>
            </a:prstGeom>
            <a:grpFill/>
            <a:ln w="15875">
              <a:solidFill>
                <a:srgbClr val="000000"/>
              </a:solidFill>
              <a:miter lim="800000"/>
              <a:headEnd/>
              <a:tailEnd/>
            </a:ln>
          </p:spPr>
          <p:txBody>
            <a:bodyPr rot="0" vert="horz" wrap="square" lIns="91440" tIns="45720" rIns="91440" bIns="45720" anchor="t" anchorCtr="0" upright="1">
              <a:noAutofit/>
            </a:bodyPr>
            <a:lstStyle/>
            <a:p>
              <a:endParaRPr lang="ru-RU"/>
            </a:p>
          </p:txBody>
        </p:sp>
        <p:grpSp>
          <p:nvGrpSpPr>
            <p:cNvPr id="21" name="Группа 105"/>
            <p:cNvGrpSpPr/>
            <p:nvPr/>
          </p:nvGrpSpPr>
          <p:grpSpPr>
            <a:xfrm>
              <a:off x="740476" y="2869618"/>
              <a:ext cx="1476255" cy="953530"/>
              <a:chOff x="5580191" y="4953890"/>
              <a:chExt cx="1752298" cy="1034909"/>
            </a:xfrm>
            <a:grpFill/>
          </p:grpSpPr>
          <p:pic>
            <p:nvPicPr>
              <p:cNvPr id="107" name="Рисунок 106"/>
              <p:cNvPicPr>
                <a:picLocks noChangeAspect="1"/>
              </p:cNvPicPr>
              <p:nvPr/>
            </p:nvPicPr>
            <p:blipFill>
              <a:blip r:embed="rId8" cstate="print"/>
              <a:stretch>
                <a:fillRect/>
              </a:stretch>
            </p:blipFill>
            <p:spPr>
              <a:xfrm>
                <a:off x="5580191" y="5108922"/>
                <a:ext cx="1752298" cy="879877"/>
              </a:xfrm>
              <a:prstGeom prst="rect">
                <a:avLst/>
              </a:prstGeom>
              <a:grpFill/>
            </p:spPr>
          </p:pic>
          <p:sp>
            <p:nvSpPr>
              <p:cNvPr id="108" name="Text Box 4514"/>
              <p:cNvSpPr txBox="1">
                <a:spLocks noChangeArrowheads="1"/>
              </p:cNvSpPr>
              <p:nvPr/>
            </p:nvSpPr>
            <p:spPr bwMode="auto">
              <a:xfrm>
                <a:off x="5673885" y="4953890"/>
                <a:ext cx="1499984" cy="4924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1400" dirty="0" smtClean="0">
                    <a:effectLst/>
                    <a:latin typeface="Times New Roman"/>
                    <a:ea typeface="Calibri"/>
                    <a:cs typeface="Times New Roman"/>
                  </a:rPr>
                  <a:t>Transducer</a:t>
                </a:r>
                <a:endParaRPr lang="ru-RU" sz="1100" dirty="0">
                  <a:effectLst/>
                  <a:latin typeface="Calibri"/>
                  <a:ea typeface="Calibri"/>
                  <a:cs typeface="Times New Roman"/>
                </a:endParaRPr>
              </a:p>
            </p:txBody>
          </p:sp>
        </p:grpSp>
      </p:grpSp>
      <p:sp>
        <p:nvSpPr>
          <p:cNvPr id="109" name="Стрелка вниз 108"/>
          <p:cNvSpPr/>
          <p:nvPr/>
        </p:nvSpPr>
        <p:spPr>
          <a:xfrm rot="5400000" flipV="1">
            <a:off x="1509837" y="4771633"/>
            <a:ext cx="324000" cy="1080000"/>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0" name="Стрелка вниз 109"/>
          <p:cNvSpPr/>
          <p:nvPr/>
        </p:nvSpPr>
        <p:spPr>
          <a:xfrm rot="5400000" flipV="1">
            <a:off x="1504475" y="5264672"/>
            <a:ext cx="324000" cy="1080000"/>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6" name="TextBox 85"/>
          <p:cNvSpPr txBox="1"/>
          <p:nvPr/>
        </p:nvSpPr>
        <p:spPr>
          <a:xfrm rot="16200000">
            <a:off x="252676" y="5243833"/>
            <a:ext cx="1278205" cy="646331"/>
          </a:xfrm>
          <a:prstGeom prst="rect">
            <a:avLst/>
          </a:prstGeom>
          <a:solidFill>
            <a:schemeClr val="accent3">
              <a:lumMod val="40000"/>
              <a:lumOff val="60000"/>
            </a:schemeClr>
          </a:solidFill>
        </p:spPr>
        <p:txBody>
          <a:bodyPr wrap="square" rtlCol="0">
            <a:spAutoFit/>
          </a:bodyPr>
          <a:lstStyle/>
          <a:p>
            <a:pPr algn="ctr"/>
            <a:r>
              <a:rPr lang="en-US" dirty="0" smtClean="0"/>
              <a:t>Reference signals</a:t>
            </a:r>
            <a:endParaRPr lang="uk-UA" dirty="0"/>
          </a:p>
        </p:txBody>
      </p:sp>
      <p:sp>
        <p:nvSpPr>
          <p:cNvPr id="113" name="TextBox 112"/>
          <p:cNvSpPr txBox="1"/>
          <p:nvPr/>
        </p:nvSpPr>
        <p:spPr>
          <a:xfrm rot="16200000">
            <a:off x="1944731" y="3200146"/>
            <a:ext cx="951467" cy="461665"/>
          </a:xfrm>
          <a:prstGeom prst="rect">
            <a:avLst/>
          </a:prstGeom>
          <a:solidFill>
            <a:schemeClr val="accent3">
              <a:lumMod val="40000"/>
              <a:lumOff val="60000"/>
            </a:schemeClr>
          </a:solidFill>
        </p:spPr>
        <p:txBody>
          <a:bodyPr wrap="square" rtlCol="0">
            <a:spAutoFit/>
          </a:bodyPr>
          <a:lstStyle/>
          <a:p>
            <a:pPr algn="ctr"/>
            <a:r>
              <a:rPr lang="en-US" sz="1200" dirty="0" smtClean="0"/>
              <a:t>Reference signals</a:t>
            </a:r>
            <a:endParaRPr lang="uk-UA" sz="1200" dirty="0"/>
          </a:p>
        </p:txBody>
      </p:sp>
      <p:sp>
        <p:nvSpPr>
          <p:cNvPr id="114" name="Text Box 4507"/>
          <p:cNvSpPr txBox="1">
            <a:spLocks noChangeArrowheads="1"/>
          </p:cNvSpPr>
          <p:nvPr/>
        </p:nvSpPr>
        <p:spPr bwMode="auto">
          <a:xfrm>
            <a:off x="4188249" y="4055089"/>
            <a:ext cx="515291" cy="435519"/>
          </a:xfrm>
          <a:prstGeom prst="rect">
            <a:avLst/>
          </a:prstGeom>
          <a:solidFill>
            <a:schemeClr val="tx2">
              <a:lumMod val="20000"/>
              <a:lumOff val="80000"/>
            </a:schemeClr>
          </a:solidFill>
          <a:ln w="15875">
            <a:noFill/>
            <a:miter lim="800000"/>
            <a:headEnd/>
            <a:tailEnd/>
          </a:ln>
        </p:spPr>
        <p:txBody>
          <a:bodyPr rot="0" vert="horz" wrap="square" lIns="0" tIns="0" rIns="0" bIns="0" anchor="t" anchorCtr="0" upright="1">
            <a:noAutofit/>
          </a:bodyPr>
          <a:lstStyle/>
          <a:p>
            <a:pPr algn="ctr"/>
            <a:r>
              <a:rPr lang="en-US" sz="1400" dirty="0">
                <a:solidFill>
                  <a:srgbClr val="000000"/>
                </a:solidFill>
                <a:effectLst/>
                <a:latin typeface="Times New Roman"/>
                <a:ea typeface="Calibri"/>
                <a:cs typeface="Times New Roman"/>
              </a:rPr>
              <a:t>Feedback </a:t>
            </a:r>
            <a:endParaRPr lang="en-US" sz="1400" dirty="0" smtClean="0">
              <a:solidFill>
                <a:srgbClr val="000000"/>
              </a:solidFill>
              <a:effectLst/>
              <a:latin typeface="Times New Roman"/>
              <a:ea typeface="Calibri"/>
              <a:cs typeface="Times New Roman"/>
            </a:endParaRPr>
          </a:p>
          <a:p>
            <a:pPr algn="ctr"/>
            <a:r>
              <a:rPr lang="en-US" sz="1400" dirty="0" smtClean="0">
                <a:solidFill>
                  <a:srgbClr val="000000"/>
                </a:solidFill>
                <a:effectLst/>
                <a:latin typeface="Times New Roman"/>
                <a:ea typeface="Calibri"/>
                <a:cs typeface="Times New Roman"/>
              </a:rPr>
              <a:t>signals</a:t>
            </a:r>
            <a:endParaRPr lang="ru-RU" sz="1100" dirty="0">
              <a:effectLst/>
              <a:latin typeface="Calibri"/>
              <a:ea typeface="Calibri"/>
              <a:cs typeface="Times New Roman"/>
            </a:endParaRPr>
          </a:p>
        </p:txBody>
      </p:sp>
      <p:sp>
        <p:nvSpPr>
          <p:cNvPr id="115" name="Text Box 4507"/>
          <p:cNvSpPr txBox="1">
            <a:spLocks noChangeArrowheads="1"/>
          </p:cNvSpPr>
          <p:nvPr/>
        </p:nvSpPr>
        <p:spPr bwMode="auto">
          <a:xfrm>
            <a:off x="1401850" y="3891438"/>
            <a:ext cx="547334" cy="427636"/>
          </a:xfrm>
          <a:prstGeom prst="rect">
            <a:avLst/>
          </a:prstGeom>
          <a:solidFill>
            <a:schemeClr val="tx2">
              <a:lumMod val="20000"/>
              <a:lumOff val="80000"/>
            </a:schemeClr>
          </a:solidFill>
          <a:ln w="15875">
            <a:noFill/>
            <a:miter lim="800000"/>
            <a:headEnd/>
            <a:tailEnd/>
          </a:ln>
        </p:spPr>
        <p:txBody>
          <a:bodyPr rot="0" vert="horz" wrap="square" lIns="0" tIns="0" rIns="0" bIns="0" anchor="t" anchorCtr="0" upright="1">
            <a:noAutofit/>
          </a:bodyPr>
          <a:lstStyle/>
          <a:p>
            <a:pPr algn="ctr"/>
            <a:r>
              <a:rPr lang="en-US" sz="1400" dirty="0">
                <a:solidFill>
                  <a:srgbClr val="000000"/>
                </a:solidFill>
                <a:effectLst/>
                <a:latin typeface="Times New Roman"/>
                <a:ea typeface="Calibri"/>
                <a:cs typeface="Times New Roman"/>
              </a:rPr>
              <a:t>Feedback </a:t>
            </a:r>
            <a:endParaRPr lang="en-US" sz="1400" dirty="0" smtClean="0">
              <a:solidFill>
                <a:srgbClr val="000000"/>
              </a:solidFill>
              <a:effectLst/>
              <a:latin typeface="Times New Roman"/>
              <a:ea typeface="Calibri"/>
              <a:cs typeface="Times New Roman"/>
            </a:endParaRPr>
          </a:p>
          <a:p>
            <a:pPr algn="ctr"/>
            <a:r>
              <a:rPr lang="en-US" sz="1400" dirty="0" smtClean="0">
                <a:solidFill>
                  <a:srgbClr val="000000"/>
                </a:solidFill>
                <a:effectLst/>
                <a:latin typeface="Times New Roman"/>
                <a:ea typeface="Calibri"/>
                <a:cs typeface="Times New Roman"/>
              </a:rPr>
              <a:t>signals</a:t>
            </a:r>
            <a:endParaRPr lang="ru-RU" sz="1100" dirty="0">
              <a:effectLst/>
              <a:latin typeface="Calibri"/>
              <a:ea typeface="Calibri"/>
              <a:cs typeface="Times New Roman"/>
            </a:endParaRPr>
          </a:p>
        </p:txBody>
      </p:sp>
    </p:spTree>
    <p:extLst>
      <p:ext uri="{BB962C8B-B14F-4D97-AF65-F5344CB8AC3E}">
        <p14:creationId xmlns="" xmlns:p14="http://schemas.microsoft.com/office/powerpoint/2010/main" val="32831557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1071546"/>
            <a:ext cx="8868518" cy="4714908"/>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14282" y="1142984"/>
            <a:ext cx="8487023" cy="4806362"/>
          </a:xfrm>
          <a:prstGeom prst="rect">
            <a:avLst/>
          </a:prstGeom>
          <a:noFill/>
          <a:ln w="9525">
            <a:noFill/>
            <a:miter lim="800000"/>
            <a:headEnd/>
            <a:tailEnd/>
          </a:ln>
          <a:effectLst/>
        </p:spPr>
      </p:pic>
      <p:sp>
        <p:nvSpPr>
          <p:cNvPr id="3" name="Footer Placeholder 2"/>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785786" y="1571612"/>
            <a:ext cx="7205703" cy="4181491"/>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BLDC Motors</a:t>
            </a:r>
            <a:endParaRPr lang="en-US" dirty="0"/>
          </a:p>
        </p:txBody>
      </p:sp>
      <p:sp>
        <p:nvSpPr>
          <p:cNvPr id="4" name="Content Placeholder 3"/>
          <p:cNvSpPr>
            <a:spLocks noGrp="1"/>
          </p:cNvSpPr>
          <p:nvPr>
            <p:ph idx="1"/>
          </p:nvPr>
        </p:nvSpPr>
        <p:spPr/>
        <p:txBody>
          <a:bodyPr>
            <a:normAutofit fontScale="77500" lnSpcReduction="20000"/>
          </a:bodyPr>
          <a:lstStyle/>
          <a:p>
            <a:pPr algn="just"/>
            <a:r>
              <a:rPr lang="en-US" dirty="0" smtClean="0"/>
              <a:t>A BLDC motor accomplishes commutation electronically using rotor position feedback to determine when to switch the current. The structure is shown in </a:t>
            </a:r>
            <a:r>
              <a:rPr lang="en-US" dirty="0" smtClean="0"/>
              <a:t>Figure. </a:t>
            </a:r>
          </a:p>
          <a:p>
            <a:pPr algn="just"/>
            <a:r>
              <a:rPr lang="en-US" dirty="0" smtClean="0"/>
              <a:t>Feedback </a:t>
            </a:r>
            <a:r>
              <a:rPr lang="en-US" dirty="0" smtClean="0"/>
              <a:t>usually entails an attached Hall sensor or a rotary encoder. </a:t>
            </a:r>
            <a:endParaRPr lang="en-US" dirty="0" smtClean="0"/>
          </a:p>
          <a:p>
            <a:pPr algn="just"/>
            <a:r>
              <a:rPr lang="en-US" dirty="0" smtClean="0"/>
              <a:t>The </a:t>
            </a:r>
            <a:r>
              <a:rPr lang="en-US" dirty="0" smtClean="0"/>
              <a:t>stator windings work in conjunction with permanent magnets on the rotor to generate a nearly uniform flux density in the air gap. </a:t>
            </a:r>
            <a:endParaRPr lang="en-US" dirty="0" smtClean="0"/>
          </a:p>
          <a:p>
            <a:pPr algn="just"/>
            <a:r>
              <a:rPr lang="en-US" dirty="0" smtClean="0"/>
              <a:t>This </a:t>
            </a:r>
            <a:r>
              <a:rPr lang="en-US" dirty="0" smtClean="0"/>
              <a:t>permits the stator coils to be driven by a constant DC voltage (hence the name brushless DC), which simply switches from one stator coil to the next to generate an AC voltage waveform with a trapezoidal shape.</a:t>
            </a:r>
            <a:endParaRPr lang="en-US" dirty="0"/>
          </a:p>
        </p:txBody>
      </p:sp>
      <p:sp>
        <p:nvSpPr>
          <p:cNvPr id="3" name="Footer Placeholder 2"/>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20ee11Q3</a:t>
            </a:r>
            <a:endParaRPr lang="en-US"/>
          </a:p>
        </p:txBody>
      </p:sp>
      <p:pic>
        <p:nvPicPr>
          <p:cNvPr id="60418" name="Picture 2"/>
          <p:cNvPicPr>
            <a:picLocks noChangeAspect="1" noChangeArrowheads="1"/>
          </p:cNvPicPr>
          <p:nvPr/>
        </p:nvPicPr>
        <p:blipFill>
          <a:blip r:embed="rId2"/>
          <a:srcRect/>
          <a:stretch>
            <a:fillRect/>
          </a:stretch>
        </p:blipFill>
        <p:spPr bwMode="auto">
          <a:xfrm>
            <a:off x="1200150" y="1162050"/>
            <a:ext cx="6743700" cy="4533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20ee11Q3</a:t>
            </a:r>
            <a:endParaRPr lang="en-US"/>
          </a:p>
        </p:txBody>
      </p:sp>
      <p:pic>
        <p:nvPicPr>
          <p:cNvPr id="61442" name="Picture 2"/>
          <p:cNvPicPr>
            <a:picLocks noChangeAspect="1" noChangeArrowheads="1"/>
          </p:cNvPicPr>
          <p:nvPr/>
        </p:nvPicPr>
        <p:blipFill>
          <a:blip r:embed="rId2"/>
          <a:srcRect/>
          <a:stretch>
            <a:fillRect/>
          </a:stretch>
        </p:blipFill>
        <p:spPr bwMode="auto">
          <a:xfrm>
            <a:off x="199871" y="2000240"/>
            <a:ext cx="8962863"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BLDC motors</a:t>
            </a:r>
            <a:endParaRPr lang="en-US" dirty="0"/>
          </a:p>
        </p:txBody>
      </p:sp>
      <p:sp>
        <p:nvSpPr>
          <p:cNvPr id="4" name="Content Placeholder 3"/>
          <p:cNvSpPr>
            <a:spLocks noGrp="1"/>
          </p:cNvSpPr>
          <p:nvPr>
            <p:ph idx="1"/>
          </p:nvPr>
        </p:nvSpPr>
        <p:spPr/>
        <p:txBody>
          <a:bodyPr>
            <a:normAutofit fontScale="92500" lnSpcReduction="20000"/>
          </a:bodyPr>
          <a:lstStyle/>
          <a:p>
            <a:pPr algn="just"/>
            <a:r>
              <a:rPr lang="en-US" dirty="0" smtClean="0"/>
              <a:t>Some </a:t>
            </a:r>
            <a:r>
              <a:rPr lang="en-US" dirty="0" smtClean="0"/>
              <a:t>BLDC motors incorporate Hall sensors to detect the rotor position. These sensors provide feedback to the electronic controller, enabling precise commutation timing and improved motor performance</a:t>
            </a:r>
            <a:r>
              <a:rPr lang="en-US" dirty="0" smtClean="0"/>
              <a:t>.</a:t>
            </a:r>
          </a:p>
          <a:p>
            <a:pPr algn="just"/>
            <a:r>
              <a:rPr lang="en-US" dirty="0" smtClean="0"/>
              <a:t>BLDC </a:t>
            </a:r>
            <a:r>
              <a:rPr lang="en-US" dirty="0" smtClean="0"/>
              <a:t>motors are widely used in industrial automation systems, such as robotics, CNC machines, and conveyor systems. Their high torque density, precise control, and low maintenance make them ideal for such applications.</a:t>
            </a:r>
            <a:endParaRPr lang="en-US" dirty="0"/>
          </a:p>
        </p:txBody>
      </p:sp>
      <p:sp>
        <p:nvSpPr>
          <p:cNvPr id="2" name="Footer Placeholder 1"/>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Control of BLDC Motors</a:t>
            </a:r>
            <a:endParaRPr lang="en-US" dirty="0"/>
          </a:p>
        </p:txBody>
      </p:sp>
      <p:sp>
        <p:nvSpPr>
          <p:cNvPr id="3" name="Content Placeholder 2"/>
          <p:cNvSpPr>
            <a:spLocks noGrp="1"/>
          </p:cNvSpPr>
          <p:nvPr>
            <p:ph idx="1"/>
          </p:nvPr>
        </p:nvSpPr>
        <p:spPr/>
        <p:txBody>
          <a:bodyPr>
            <a:normAutofit fontScale="47500" lnSpcReduction="20000"/>
          </a:bodyPr>
          <a:lstStyle/>
          <a:p>
            <a:pPr algn="just"/>
            <a:r>
              <a:rPr lang="en-US" dirty="0" smtClean="0"/>
              <a:t>Speed control of BLDC (Brushless DC) motors can be achieved using various control methods, including sensor or </a:t>
            </a:r>
            <a:r>
              <a:rPr lang="en-US" dirty="0" err="1" smtClean="0"/>
              <a:t>sensorless</a:t>
            </a:r>
            <a:r>
              <a:rPr lang="en-US" dirty="0" smtClean="0"/>
              <a:t> control, square-wave control, PWM (Pulse Width Modulation) control, and more advanced control strategies such as PI (Proportional-Integral) and PID (Proportional-Integral-Derivative) controllers. </a:t>
            </a:r>
          </a:p>
          <a:p>
            <a:pPr algn="just">
              <a:buNone/>
            </a:pPr>
            <a:r>
              <a:rPr lang="en-US" dirty="0" smtClean="0"/>
              <a:t/>
            </a:r>
            <a:br>
              <a:rPr lang="en-US" dirty="0" smtClean="0"/>
            </a:br>
            <a:r>
              <a:rPr lang="en-US" dirty="0" smtClean="0"/>
              <a:t>In sensor-based control, the motor uses feedback from sensors such as hall-effect sensors, which detect the rotor position and provide an electrical signal to the motor controller, allowing it to control the speed and direction of the motor.</a:t>
            </a:r>
          </a:p>
          <a:p>
            <a:pPr algn="just">
              <a:buNone/>
            </a:pPr>
            <a:r>
              <a:rPr lang="en-US" dirty="0" smtClean="0"/>
              <a:t/>
            </a:r>
            <a:br>
              <a:rPr lang="en-US" dirty="0" smtClean="0"/>
            </a:br>
            <a:r>
              <a:rPr lang="en-US" dirty="0" smtClean="0"/>
              <a:t/>
            </a:r>
            <a:br>
              <a:rPr lang="en-US" dirty="0" smtClean="0"/>
            </a:br>
            <a:r>
              <a:rPr lang="en-US" dirty="0" smtClean="0"/>
              <a:t>Unlike a brushed DC motor, the commutation of a BLDC motor is controlled electronically. To rotate the BLDC motor, the stator windings should be energized in a sequence. It is important to know the rotor position in order to understand which winding will be energized following the energizing sequence. Rotor position is sensed using Hall effect sensors embedded into the stator. Most BLDC motors have three Hall sensors embedded into the stator on the non-driving end of the motor. Whenever the rotor magnetic poles pass near the Hall sensors, they give a high or low signal, indicating the N or S pole is passing near the sensors. Based on the combination of these three Hall sensor signals, the exact sequence of commutation can be determined</a:t>
            </a:r>
            <a:r>
              <a:rPr lang="en-US" dirty="0" smtClean="0"/>
              <a:t>.</a:t>
            </a:r>
            <a:endParaRPr lang="en-US" dirty="0" smtClean="0"/>
          </a:p>
        </p:txBody>
      </p:sp>
      <p:sp>
        <p:nvSpPr>
          <p:cNvPr id="4" name="Footer Placeholder 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Control of BLDC motors</a:t>
            </a:r>
            <a:endParaRPr lang="en-US" dirty="0"/>
          </a:p>
        </p:txBody>
      </p:sp>
      <p:sp>
        <p:nvSpPr>
          <p:cNvPr id="3" name="Content Placeholder 2"/>
          <p:cNvSpPr>
            <a:spLocks noGrp="1"/>
          </p:cNvSpPr>
          <p:nvPr>
            <p:ph idx="1"/>
          </p:nvPr>
        </p:nvSpPr>
        <p:spPr/>
        <p:txBody>
          <a:bodyPr>
            <a:normAutofit fontScale="55000" lnSpcReduction="20000"/>
          </a:bodyPr>
          <a:lstStyle/>
          <a:p>
            <a:pPr algn="just">
              <a:buNone/>
            </a:pPr>
            <a:r>
              <a:rPr lang="en-US" dirty="0" smtClean="0"/>
              <a:t/>
            </a:r>
            <a:br>
              <a:rPr lang="en-US" dirty="0" smtClean="0"/>
            </a:br>
            <a:r>
              <a:rPr lang="en-US" dirty="0" smtClean="0"/>
              <a:t>In </a:t>
            </a:r>
            <a:r>
              <a:rPr lang="en-US" dirty="0" err="1" smtClean="0"/>
              <a:t>sensorless</a:t>
            </a:r>
            <a:r>
              <a:rPr lang="en-US" dirty="0" smtClean="0"/>
              <a:t> control, rotor position information can be obtained using other measurable parameters such as back electromotive force or stator current, without the need for additional </a:t>
            </a:r>
            <a:r>
              <a:rPr lang="en-US" dirty="0" smtClean="0"/>
              <a:t>sensors.</a:t>
            </a:r>
            <a:endParaRPr lang="en-US" dirty="0" smtClean="0"/>
          </a:p>
          <a:p>
            <a:pPr algn="just">
              <a:buNone/>
            </a:pPr>
            <a:r>
              <a:rPr lang="en-US" dirty="0" smtClean="0"/>
              <a:t/>
            </a:r>
            <a:br>
              <a:rPr lang="en-US" dirty="0" smtClean="0"/>
            </a:br>
            <a:r>
              <a:rPr lang="en-US" dirty="0" smtClean="0"/>
              <a:t>Square-wave control is a simple control method that involves switching the voltage applied to the motor on and off in a square wave pattern. This method is inexpensive and can provide high motor speeds.</a:t>
            </a:r>
          </a:p>
          <a:p>
            <a:pPr algn="just">
              <a:buNone/>
            </a:pPr>
            <a:r>
              <a:rPr lang="en-US" dirty="0" smtClean="0"/>
              <a:t/>
            </a:r>
            <a:br>
              <a:rPr lang="en-US" dirty="0" smtClean="0"/>
            </a:br>
            <a:r>
              <a:rPr lang="en-US" dirty="0" smtClean="0"/>
              <a:t>PWM control involves adjusting the power delivered to the motor by varying the duty cycle of a high-frequency pulse train. This method provides accurate speed control and can be used with sensor or </a:t>
            </a:r>
            <a:r>
              <a:rPr lang="en-US" dirty="0" err="1" smtClean="0"/>
              <a:t>sensorless</a:t>
            </a:r>
            <a:r>
              <a:rPr lang="en-US" dirty="0" smtClean="0"/>
              <a:t> systems.</a:t>
            </a:r>
          </a:p>
          <a:p>
            <a:pPr algn="just">
              <a:buNone/>
            </a:pPr>
            <a:r>
              <a:rPr lang="en-US" dirty="0" smtClean="0"/>
              <a:t/>
            </a:r>
            <a:br>
              <a:rPr lang="en-US" dirty="0" smtClean="0"/>
            </a:br>
            <a:r>
              <a:rPr lang="en-US" dirty="0" smtClean="0"/>
              <a:t>In more advanced control strategies such as PI and PID control, the motor controller adjusts the power delivered to the motor based on feedback from sensors or other sources, incorporating proportional, integral, and derivative terms to provide precise control of motor speed.</a:t>
            </a:r>
          </a:p>
          <a:p>
            <a:pPr>
              <a:buNone/>
            </a:pPr>
            <a:r>
              <a:rPr lang="en-US" dirty="0" smtClean="0"/>
              <a:t/>
            </a:r>
            <a:br>
              <a:rPr lang="en-US" dirty="0" smtClean="0"/>
            </a:b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normAutofit fontScale="55000" lnSpcReduction="20000"/>
          </a:bodyPr>
          <a:lstStyle/>
          <a:p>
            <a:pPr algn="just"/>
            <a:r>
              <a:rPr lang="en-US" dirty="0" smtClean="0"/>
              <a:t>Automotive: BLDC motors are employed in electric vehicles (EVs) for propulsion, power steering, braking systems, and HVAC systems. They offer higher efficiency, reduced noise, and improved reliability compared to traditional brushed motors. </a:t>
            </a:r>
            <a:endParaRPr lang="en-US" dirty="0" smtClean="0"/>
          </a:p>
          <a:p>
            <a:pPr algn="just"/>
            <a:r>
              <a:rPr lang="en-US" dirty="0" smtClean="0"/>
              <a:t>Appliances</a:t>
            </a:r>
            <a:r>
              <a:rPr lang="en-US" dirty="0" smtClean="0"/>
              <a:t>: BLDC motors are found in household appliances like refrigerators, washing machines, and air conditioners. They provide energy-efficient operation, quieter performance, and longer lifespan compared to conventional motors. </a:t>
            </a:r>
            <a:endParaRPr lang="en-US" dirty="0" smtClean="0"/>
          </a:p>
          <a:p>
            <a:pPr algn="just"/>
            <a:r>
              <a:rPr lang="en-US" dirty="0" smtClean="0"/>
              <a:t>Aerospace </a:t>
            </a:r>
            <a:r>
              <a:rPr lang="en-US" dirty="0" smtClean="0"/>
              <a:t>and Drones: BLDC motors are used in aerospace applications, including actuators, flight control systems, and auxiliary power units (APUs). They are also integral components of drones, where their compact size and high power density are advantageous. </a:t>
            </a:r>
            <a:endParaRPr lang="en-US" dirty="0" smtClean="0"/>
          </a:p>
          <a:p>
            <a:pPr algn="just"/>
            <a:r>
              <a:rPr lang="en-US" dirty="0" smtClean="0"/>
              <a:t>Medical </a:t>
            </a:r>
            <a:r>
              <a:rPr lang="en-US" dirty="0" smtClean="0"/>
              <a:t>Equipment: BLDC motors are employed in medical devices such as surgical tools, infusion pumps, and laboratory equipment. Their precise control, compact size, and low electromagnetic interference make them suitable for medical applications. </a:t>
            </a:r>
            <a:endParaRPr lang="en-US" dirty="0" smtClean="0"/>
          </a:p>
          <a:p>
            <a:pPr algn="just"/>
            <a:r>
              <a:rPr lang="en-US" dirty="0" smtClean="0"/>
              <a:t>Consumer </a:t>
            </a:r>
            <a:r>
              <a:rPr lang="en-US" dirty="0" smtClean="0"/>
              <a:t>Electronics: BLDC motors are utilized in various consumer electronics, including computer cooling fans, hard disk drives, and printers. They offer efficient and reliable performance in compact form factors.</a:t>
            </a:r>
            <a:endParaRPr lang="en-US" dirty="0"/>
          </a:p>
        </p:txBody>
      </p:sp>
      <p:sp>
        <p:nvSpPr>
          <p:cNvPr id="4" name="Footer Placeholder 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32007" y="220890"/>
            <a:ext cx="8897693" cy="548840"/>
          </a:xfrm>
          <a:solidFill>
            <a:schemeClr val="bg1">
              <a:lumMod val="85000"/>
            </a:schemeClr>
          </a:solidFill>
        </p:spPr>
        <p:txBody>
          <a:bodyPr/>
          <a:lstStyle/>
          <a:p>
            <a:r>
              <a:rPr lang="en-US" dirty="0"/>
              <a:t>Types of electric motors </a:t>
            </a:r>
          </a:p>
          <a:p>
            <a:endParaRPr lang="uk-UA" dirty="0"/>
          </a:p>
        </p:txBody>
      </p:sp>
      <p:sp>
        <p:nvSpPr>
          <p:cNvPr id="3" name="Текст 2"/>
          <p:cNvSpPr>
            <a:spLocks noGrp="1"/>
          </p:cNvSpPr>
          <p:nvPr>
            <p:ph type="body" sz="quarter" idx="11"/>
          </p:nvPr>
        </p:nvSpPr>
        <p:spPr/>
        <p:txBody>
          <a:bodyPr/>
          <a:lstStyle/>
          <a:p>
            <a:endParaRPr lang="uk-UA"/>
          </a:p>
        </p:txBody>
      </p:sp>
      <p:pic>
        <p:nvPicPr>
          <p:cNvPr id="5" name="Picture 3" descr="C:\Users\Beshta\AppData\Local\Microsoft\Windows\Temporary Internet Files\Content.IE5\5Y6T25LW\AC_motor[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449654" y="1695008"/>
            <a:ext cx="2505200" cy="3340267"/>
          </a:xfrm>
          <a:prstGeom prst="rect">
            <a:avLst/>
          </a:prstGeom>
          <a:solidFill>
            <a:schemeClr val="bg1">
              <a:lumMod val="85000"/>
            </a:schemeClr>
          </a:solidFill>
          <a:extLst/>
        </p:spPr>
      </p:pic>
      <p:sp>
        <p:nvSpPr>
          <p:cNvPr id="14" name="TextBox 13"/>
          <p:cNvSpPr txBox="1"/>
          <p:nvPr/>
        </p:nvSpPr>
        <p:spPr>
          <a:xfrm>
            <a:off x="3909758" y="1695008"/>
            <a:ext cx="2061886" cy="461665"/>
          </a:xfrm>
          <a:prstGeom prst="rect">
            <a:avLst/>
          </a:prstGeom>
          <a:noFill/>
        </p:spPr>
        <p:txBody>
          <a:bodyPr wrap="square" rtlCol="0">
            <a:spAutoFit/>
          </a:bodyPr>
          <a:lstStyle/>
          <a:p>
            <a:r>
              <a:rPr lang="en-US" sz="2400" dirty="0"/>
              <a:t>ac motor</a:t>
            </a:r>
            <a:endParaRPr lang="ru-RU" sz="2400" dirty="0"/>
          </a:p>
        </p:txBody>
      </p:sp>
      <p:sp>
        <p:nvSpPr>
          <p:cNvPr id="15" name="TextBox 14"/>
          <p:cNvSpPr txBox="1"/>
          <p:nvPr/>
        </p:nvSpPr>
        <p:spPr>
          <a:xfrm>
            <a:off x="1248436" y="1803688"/>
            <a:ext cx="2061886" cy="461665"/>
          </a:xfrm>
          <a:prstGeom prst="rect">
            <a:avLst/>
          </a:prstGeom>
          <a:noFill/>
        </p:spPr>
        <p:txBody>
          <a:bodyPr wrap="square" rtlCol="0">
            <a:spAutoFit/>
          </a:bodyPr>
          <a:lstStyle/>
          <a:p>
            <a:r>
              <a:rPr lang="en-US" sz="2400" dirty="0"/>
              <a:t>dc motor</a:t>
            </a:r>
            <a:endParaRPr lang="ru-RU" sz="2400" dirty="0"/>
          </a:p>
        </p:txBody>
      </p:sp>
      <p:sp>
        <p:nvSpPr>
          <p:cNvPr id="16" name="TextBox 15"/>
          <p:cNvSpPr txBox="1"/>
          <p:nvPr/>
        </p:nvSpPr>
        <p:spPr>
          <a:xfrm>
            <a:off x="6414958" y="1606878"/>
            <a:ext cx="2399366" cy="830997"/>
          </a:xfrm>
          <a:prstGeom prst="rect">
            <a:avLst/>
          </a:prstGeom>
          <a:noFill/>
        </p:spPr>
        <p:txBody>
          <a:bodyPr wrap="square" rtlCol="0">
            <a:spAutoFit/>
          </a:bodyPr>
          <a:lstStyle/>
          <a:p>
            <a:r>
              <a:rPr lang="en-US" sz="2400" dirty="0"/>
              <a:t>synchronous motor</a:t>
            </a:r>
            <a:endParaRPr lang="ru-RU" sz="2400" dirty="0"/>
          </a:p>
        </p:txBody>
      </p:sp>
      <p:pic>
        <p:nvPicPr>
          <p:cNvPr id="17" name="Рисунок 16"/>
          <p:cNvPicPr>
            <a:picLocks noChangeAspect="1"/>
          </p:cNvPicPr>
          <p:nvPr/>
        </p:nvPicPr>
        <p:blipFill>
          <a:blip r:embed="rId3"/>
          <a:stretch>
            <a:fillRect/>
          </a:stretch>
        </p:blipFill>
        <p:spPr>
          <a:xfrm>
            <a:off x="692976" y="2342754"/>
            <a:ext cx="2265097" cy="2527540"/>
          </a:xfrm>
          <a:prstGeom prst="rect">
            <a:avLst/>
          </a:prstGeom>
        </p:spPr>
      </p:pic>
      <p:pic>
        <p:nvPicPr>
          <p:cNvPr id="18" name="Рисунок 17"/>
          <p:cNvPicPr>
            <a:picLocks noChangeAspect="1"/>
          </p:cNvPicPr>
          <p:nvPr/>
        </p:nvPicPr>
        <p:blipFill>
          <a:blip r:embed="rId4"/>
          <a:stretch>
            <a:fillRect/>
          </a:stretch>
        </p:blipFill>
        <p:spPr>
          <a:xfrm>
            <a:off x="6233518" y="2142966"/>
            <a:ext cx="2507456" cy="2857500"/>
          </a:xfrm>
          <a:prstGeom prst="rect">
            <a:avLst/>
          </a:prstGeom>
        </p:spPr>
      </p:pic>
      <p:sp>
        <p:nvSpPr>
          <p:cNvPr id="10" name="TextBox 9"/>
          <p:cNvSpPr txBox="1"/>
          <p:nvPr/>
        </p:nvSpPr>
        <p:spPr>
          <a:xfrm>
            <a:off x="132007" y="844154"/>
            <a:ext cx="6700222" cy="830997"/>
          </a:xfrm>
          <a:prstGeom prst="rect">
            <a:avLst/>
          </a:prstGeom>
          <a:solidFill>
            <a:schemeClr val="bg1">
              <a:lumMod val="85000"/>
            </a:schemeClr>
          </a:solidFill>
        </p:spPr>
        <p:txBody>
          <a:bodyPr wrap="square" rtlCol="0">
            <a:spAutoFit/>
          </a:bodyPr>
          <a:lstStyle/>
          <a:p>
            <a:r>
              <a:rPr lang="en-US" sz="2400" u="sng" dirty="0" smtClean="0"/>
              <a:t>Function:</a:t>
            </a:r>
            <a:r>
              <a:rPr lang="en-US" sz="2400" dirty="0" smtClean="0"/>
              <a:t> </a:t>
            </a:r>
            <a:r>
              <a:rPr lang="en-US" sz="2400" dirty="0"/>
              <a:t>transformation of electric energy into mechanical</a:t>
            </a:r>
            <a:endParaRPr lang="ru-RU" sz="2400" dirty="0"/>
          </a:p>
        </p:txBody>
      </p:sp>
    </p:spTree>
    <p:extLst>
      <p:ext uri="{BB962C8B-B14F-4D97-AF65-F5344CB8AC3E}">
        <p14:creationId xmlns="" xmlns:p14="http://schemas.microsoft.com/office/powerpoint/2010/main" val="2167539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20ee11Q3</a:t>
            </a:r>
            <a:endParaRPr lang="en-US"/>
          </a:p>
        </p:txBody>
      </p:sp>
      <p:pic>
        <p:nvPicPr>
          <p:cNvPr id="62466" name="Picture 2"/>
          <p:cNvPicPr>
            <a:picLocks noChangeAspect="1" noChangeArrowheads="1"/>
          </p:cNvPicPr>
          <p:nvPr/>
        </p:nvPicPr>
        <p:blipFill>
          <a:blip r:embed="rId2"/>
          <a:srcRect/>
          <a:stretch>
            <a:fillRect/>
          </a:stretch>
        </p:blipFill>
        <p:spPr bwMode="auto">
          <a:xfrm>
            <a:off x="1357290" y="42380"/>
            <a:ext cx="6215106" cy="65474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20ee11Q3</a:t>
            </a:r>
            <a:endParaRPr lang="en-US"/>
          </a:p>
        </p:txBody>
      </p:sp>
      <p:pic>
        <p:nvPicPr>
          <p:cNvPr id="63490" name="Picture 2"/>
          <p:cNvPicPr>
            <a:picLocks noChangeAspect="1" noChangeArrowheads="1"/>
          </p:cNvPicPr>
          <p:nvPr/>
        </p:nvPicPr>
        <p:blipFill>
          <a:blip r:embed="rId2"/>
          <a:srcRect/>
          <a:stretch>
            <a:fillRect/>
          </a:stretch>
        </p:blipFill>
        <p:spPr bwMode="auto">
          <a:xfrm>
            <a:off x="1285852" y="0"/>
            <a:ext cx="6500834" cy="6500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References</a:t>
            </a:r>
            <a:endParaRPr lang="en-US" b="1" dirty="0"/>
          </a:p>
        </p:txBody>
      </p:sp>
      <p:sp>
        <p:nvSpPr>
          <p:cNvPr id="3" name="Content Placeholder 2"/>
          <p:cNvSpPr>
            <a:spLocks noGrp="1"/>
          </p:cNvSpPr>
          <p:nvPr>
            <p:ph idx="1"/>
          </p:nvPr>
        </p:nvSpPr>
        <p:spPr/>
        <p:txBody>
          <a:bodyPr>
            <a:normAutofit fontScale="92500" lnSpcReduction="10000"/>
          </a:bodyPr>
          <a:lstStyle/>
          <a:p>
            <a:r>
              <a:rPr lang="en-US" dirty="0" smtClean="0"/>
              <a:t>Electrical Machine Drives, NPTEL Reference Material, 2019</a:t>
            </a:r>
          </a:p>
          <a:p>
            <a:r>
              <a:rPr lang="en-US" dirty="0" smtClean="0"/>
              <a:t>Alexander </a:t>
            </a:r>
            <a:r>
              <a:rPr lang="en-US" dirty="0" err="1" smtClean="0"/>
              <a:t>Beshta</a:t>
            </a:r>
            <a:r>
              <a:rPr lang="en-US" dirty="0" smtClean="0"/>
              <a:t>, Lecture material on Fundamentals of Electric Drives, ttp://do.nmu.org.ua/course/index.php?categoryid=11</a:t>
            </a:r>
          </a:p>
          <a:p>
            <a:r>
              <a:rPr lang="en-US" dirty="0" smtClean="0"/>
              <a:t>P </a:t>
            </a:r>
            <a:r>
              <a:rPr lang="en-US" dirty="0" err="1" smtClean="0"/>
              <a:t>Sai</a:t>
            </a:r>
            <a:r>
              <a:rPr lang="en-US" dirty="0" smtClean="0"/>
              <a:t> Kumar, Lecture Material,  Special Electrical Machines, GVPCE(A), 2019</a:t>
            </a:r>
            <a:r>
              <a:rPr lang="en-US" dirty="0" smtClean="0"/>
              <a:t>.</a:t>
            </a:r>
          </a:p>
          <a:p>
            <a:r>
              <a:rPr lang="en-US" dirty="0" smtClean="0">
                <a:hlinkClick r:id="rId2"/>
              </a:rPr>
              <a:t>https://</a:t>
            </a:r>
            <a:r>
              <a:rPr lang="en-US" dirty="0" smtClean="0">
                <a:hlinkClick r:id="rId2"/>
              </a:rPr>
              <a:t>www.monolithicpower.com/media/document/Brushless_DC_Motor_Fundamentals.pdf</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Singh, Surya &amp; Singh, Krishna &amp; </a:t>
            </a:r>
            <a:r>
              <a:rPr lang="en-US" dirty="0" err="1" smtClean="0"/>
              <a:t>Verma</a:t>
            </a:r>
            <a:r>
              <a:rPr lang="en-US" dirty="0" smtClean="0"/>
              <a:t>, K &amp; Singh, </a:t>
            </a:r>
            <a:r>
              <a:rPr lang="en-US" dirty="0" err="1" smtClean="0"/>
              <a:t>Jaswant</a:t>
            </a:r>
            <a:r>
              <a:rPr lang="en-US" dirty="0" smtClean="0"/>
              <a:t> &amp; </a:t>
            </a:r>
            <a:r>
              <a:rPr lang="en-US" dirty="0" err="1" smtClean="0"/>
              <a:t>Tiwari</a:t>
            </a:r>
            <a:r>
              <a:rPr lang="en-US" dirty="0" smtClean="0"/>
              <a:t>, </a:t>
            </a:r>
            <a:r>
              <a:rPr lang="en-US" dirty="0" err="1" smtClean="0"/>
              <a:t>Naveen</a:t>
            </a:r>
            <a:r>
              <a:rPr lang="en-US" dirty="0" smtClean="0"/>
              <a:t>. (2021). A Review on Control of a Brushless DC Motor Drive.</a:t>
            </a:r>
            <a:endParaRPr lang="en-US" dirty="0"/>
          </a:p>
        </p:txBody>
      </p:sp>
      <p:sp>
        <p:nvSpPr>
          <p:cNvPr id="4" name="Footer Placeholder 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Thank you	</a:t>
            </a:r>
            <a:endParaRPr lang="en-US" dirty="0"/>
          </a:p>
        </p:txBody>
      </p:sp>
      <p:sp>
        <p:nvSpPr>
          <p:cNvPr id="3" name="Content Placeholder 2"/>
          <p:cNvSpPr>
            <a:spLocks noGrp="1"/>
          </p:cNvSpPr>
          <p:nvPr>
            <p:ph idx="1"/>
          </p:nvPr>
        </p:nvSpPr>
        <p:spPr/>
        <p:txBody>
          <a:bodyPr/>
          <a:lstStyle/>
          <a:p>
            <a:r>
              <a:rPr lang="en-IN" smtClean="0"/>
              <a:t>Queries?</a:t>
            </a:r>
            <a:endParaRPr lang="en-US"/>
          </a:p>
        </p:txBody>
      </p:sp>
      <p:sp>
        <p:nvSpPr>
          <p:cNvPr id="4" name="Footer Placeholder 3"/>
          <p:cNvSpPr>
            <a:spLocks noGrp="1"/>
          </p:cNvSpPr>
          <p:nvPr>
            <p:ph type="ftr" sz="quarter" idx="11"/>
          </p:nvPr>
        </p:nvSpPr>
        <p:spPr/>
        <p:txBody>
          <a:bodyPr/>
          <a:lstStyle/>
          <a:p>
            <a:r>
              <a:rPr lang="en-US" smtClean="0"/>
              <a:t>20ee11Q3</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1182232" y="271753"/>
            <a:ext cx="1439048" cy="1116000"/>
          </a:xfrm>
          <a:solidFill>
            <a:schemeClr val="bg1">
              <a:lumMod val="85000"/>
            </a:schemeClr>
          </a:solidFill>
        </p:spPr>
        <p:txBody>
          <a:bodyPr/>
          <a:lstStyle/>
          <a:p>
            <a:pPr>
              <a:spcBef>
                <a:spcPts val="1800"/>
              </a:spcBef>
            </a:pPr>
            <a:r>
              <a:rPr lang="uk-UA" sz="2000" dirty="0" smtClean="0"/>
              <a:t> </a:t>
            </a:r>
          </a:p>
          <a:p>
            <a:pPr>
              <a:spcBef>
                <a:spcPts val="0"/>
              </a:spcBef>
            </a:pPr>
            <a:r>
              <a:rPr lang="en-US" dirty="0" smtClean="0"/>
              <a:t>DC motor</a:t>
            </a:r>
            <a:endParaRPr lang="en-US" dirty="0"/>
          </a:p>
          <a:p>
            <a:endParaRPr lang="ru-RU" dirty="0"/>
          </a:p>
        </p:txBody>
      </p:sp>
      <p:sp>
        <p:nvSpPr>
          <p:cNvPr id="68" name="Text Box 4514"/>
          <p:cNvSpPr txBox="1">
            <a:spLocks noChangeArrowheads="1"/>
          </p:cNvSpPr>
          <p:nvPr/>
        </p:nvSpPr>
        <p:spPr bwMode="auto">
          <a:xfrm>
            <a:off x="455917" y="1796002"/>
            <a:ext cx="1124988" cy="4924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2000" dirty="0" smtClean="0">
                <a:latin typeface="Times New Roman"/>
                <a:ea typeface="Calibri"/>
                <a:cs typeface="Times New Roman"/>
              </a:rPr>
              <a:t>Stator</a:t>
            </a:r>
            <a:endParaRPr lang="ru-RU" sz="2000" dirty="0">
              <a:effectLst/>
              <a:latin typeface="Calibri"/>
              <a:ea typeface="Calibri"/>
              <a:cs typeface="Times New Roman"/>
            </a:endParaRPr>
          </a:p>
        </p:txBody>
      </p:sp>
      <p:pic>
        <p:nvPicPr>
          <p:cNvPr id="52" name="Рисунок 51"/>
          <p:cNvPicPr>
            <a:picLocks noChangeAspect="1"/>
          </p:cNvPicPr>
          <p:nvPr/>
        </p:nvPicPr>
        <p:blipFill>
          <a:blip r:embed="rId2" cstate="print"/>
          <a:stretch>
            <a:fillRect/>
          </a:stretch>
        </p:blipFill>
        <p:spPr>
          <a:xfrm>
            <a:off x="321935" y="2200062"/>
            <a:ext cx="1345501" cy="1517641"/>
          </a:xfrm>
          <a:prstGeom prst="rect">
            <a:avLst/>
          </a:prstGeom>
        </p:spPr>
      </p:pic>
      <p:pic>
        <p:nvPicPr>
          <p:cNvPr id="58" name="Рисунок 57"/>
          <p:cNvPicPr>
            <a:picLocks noChangeAspect="1"/>
          </p:cNvPicPr>
          <p:nvPr/>
        </p:nvPicPr>
        <p:blipFill>
          <a:blip r:embed="rId3"/>
          <a:stretch>
            <a:fillRect/>
          </a:stretch>
        </p:blipFill>
        <p:spPr>
          <a:xfrm>
            <a:off x="4977918" y="516189"/>
            <a:ext cx="1614488" cy="3409950"/>
          </a:xfrm>
          <a:prstGeom prst="rect">
            <a:avLst/>
          </a:prstGeom>
        </p:spPr>
      </p:pic>
      <p:pic>
        <p:nvPicPr>
          <p:cNvPr id="74" name="Рисунок 73"/>
          <p:cNvPicPr>
            <a:picLocks noChangeAspect="1"/>
          </p:cNvPicPr>
          <p:nvPr/>
        </p:nvPicPr>
        <p:blipFill>
          <a:blip r:embed="rId4" cstate="print"/>
          <a:stretch>
            <a:fillRect/>
          </a:stretch>
        </p:blipFill>
        <p:spPr>
          <a:xfrm>
            <a:off x="196807" y="275069"/>
            <a:ext cx="1000122" cy="1116000"/>
          </a:xfrm>
          <a:prstGeom prst="rect">
            <a:avLst/>
          </a:prstGeom>
        </p:spPr>
      </p:pic>
      <p:pic>
        <p:nvPicPr>
          <p:cNvPr id="62" name="Рисунок 61"/>
          <p:cNvPicPr>
            <a:picLocks noChangeAspect="1"/>
          </p:cNvPicPr>
          <p:nvPr/>
        </p:nvPicPr>
        <p:blipFill>
          <a:blip r:embed="rId5"/>
          <a:stretch>
            <a:fillRect/>
          </a:stretch>
        </p:blipFill>
        <p:spPr>
          <a:xfrm>
            <a:off x="2023705" y="2210486"/>
            <a:ext cx="1695618" cy="1507216"/>
          </a:xfrm>
          <a:prstGeom prst="rect">
            <a:avLst/>
          </a:prstGeom>
        </p:spPr>
      </p:pic>
      <p:sp>
        <p:nvSpPr>
          <p:cNvPr id="76" name="Text Box 4514"/>
          <p:cNvSpPr txBox="1">
            <a:spLocks noChangeArrowheads="1"/>
          </p:cNvSpPr>
          <p:nvPr/>
        </p:nvSpPr>
        <p:spPr bwMode="auto">
          <a:xfrm>
            <a:off x="2330920" y="1804373"/>
            <a:ext cx="1124988" cy="4924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2000" dirty="0" smtClean="0">
                <a:latin typeface="Times New Roman"/>
                <a:ea typeface="Calibri"/>
                <a:cs typeface="Times New Roman"/>
              </a:rPr>
              <a:t>Armature</a:t>
            </a:r>
            <a:endParaRPr lang="ru-RU" sz="2000" dirty="0">
              <a:effectLst/>
              <a:latin typeface="Calibri"/>
              <a:ea typeface="Calibri"/>
              <a:cs typeface="Times New Roman"/>
            </a:endParaRPr>
          </a:p>
        </p:txBody>
      </p:sp>
      <p:grpSp>
        <p:nvGrpSpPr>
          <p:cNvPr id="4" name="Группа 74"/>
          <p:cNvGrpSpPr/>
          <p:nvPr/>
        </p:nvGrpSpPr>
        <p:grpSpPr>
          <a:xfrm>
            <a:off x="354887" y="3785104"/>
            <a:ext cx="3364436" cy="2473322"/>
            <a:chOff x="473183" y="3785104"/>
            <a:chExt cx="4485914" cy="2473322"/>
          </a:xfrm>
        </p:grpSpPr>
        <p:pic>
          <p:nvPicPr>
            <p:cNvPr id="61" name="Рисунок 60"/>
            <p:cNvPicPr>
              <a:picLocks noChangeAspect="1"/>
            </p:cNvPicPr>
            <p:nvPr/>
          </p:nvPicPr>
          <p:blipFill>
            <a:blip r:embed="rId6"/>
            <a:stretch>
              <a:fillRect/>
            </a:stretch>
          </p:blipFill>
          <p:spPr>
            <a:xfrm>
              <a:off x="473183" y="3785104"/>
              <a:ext cx="4485914" cy="2473322"/>
            </a:xfrm>
            <a:prstGeom prst="rect">
              <a:avLst/>
            </a:prstGeom>
          </p:spPr>
        </p:pic>
        <p:sp>
          <p:nvSpPr>
            <p:cNvPr id="66" name="TextBox 65"/>
            <p:cNvSpPr txBox="1"/>
            <p:nvPr/>
          </p:nvSpPr>
          <p:spPr>
            <a:xfrm>
              <a:off x="1680210" y="4602479"/>
              <a:ext cx="303769" cy="338554"/>
            </a:xfrm>
            <a:prstGeom prst="rect">
              <a:avLst/>
            </a:prstGeom>
            <a:solidFill>
              <a:schemeClr val="bg1"/>
            </a:solidFill>
          </p:spPr>
          <p:txBody>
            <a:bodyPr wrap="square" rtlCol="0">
              <a:spAutoFit/>
            </a:bodyPr>
            <a:lstStyle/>
            <a:p>
              <a:r>
                <a:rPr lang="en-US" sz="1600" i="1" dirty="0" smtClean="0"/>
                <a:t>S</a:t>
              </a:r>
              <a:endParaRPr lang="uk-UA" sz="1600" i="1" dirty="0"/>
            </a:p>
          </p:txBody>
        </p:sp>
        <p:sp>
          <p:nvSpPr>
            <p:cNvPr id="80" name="TextBox 79"/>
            <p:cNvSpPr txBox="1"/>
            <p:nvPr/>
          </p:nvSpPr>
          <p:spPr>
            <a:xfrm>
              <a:off x="3524250" y="4656544"/>
              <a:ext cx="175260" cy="246221"/>
            </a:xfrm>
            <a:prstGeom prst="rect">
              <a:avLst/>
            </a:prstGeom>
            <a:solidFill>
              <a:schemeClr val="bg1"/>
            </a:solidFill>
          </p:spPr>
          <p:txBody>
            <a:bodyPr wrap="square" lIns="0" tIns="0" rIns="0" bIns="0" rtlCol="0">
              <a:spAutoFit/>
            </a:bodyPr>
            <a:lstStyle/>
            <a:p>
              <a:r>
                <a:rPr lang="en-US" sz="1600" i="1" dirty="0"/>
                <a:t>N</a:t>
              </a:r>
              <a:endParaRPr lang="uk-UA" sz="1600" i="1" dirty="0"/>
            </a:p>
          </p:txBody>
        </p:sp>
        <p:sp>
          <p:nvSpPr>
            <p:cNvPr id="81" name="TextBox 80"/>
            <p:cNvSpPr txBox="1"/>
            <p:nvPr/>
          </p:nvSpPr>
          <p:spPr>
            <a:xfrm>
              <a:off x="2514083" y="5367767"/>
              <a:ext cx="216000" cy="307777"/>
            </a:xfrm>
            <a:prstGeom prst="rect">
              <a:avLst/>
            </a:prstGeom>
            <a:solidFill>
              <a:schemeClr val="bg1"/>
            </a:solidFill>
          </p:spPr>
          <p:txBody>
            <a:bodyPr wrap="square" lIns="0" tIns="0" rIns="0" bIns="0" rtlCol="0">
              <a:spAutoFit/>
            </a:bodyPr>
            <a:lstStyle/>
            <a:p>
              <a:r>
                <a:rPr lang="en-US" sz="1200" i="1" dirty="0" smtClean="0"/>
                <a:t>Br</a:t>
              </a:r>
              <a:r>
                <a:rPr lang="en-US" sz="1200" i="1" baseline="-25000" dirty="0" smtClean="0"/>
                <a:t>2</a:t>
              </a:r>
              <a:endParaRPr lang="uk-UA" sz="1200" i="1" baseline="-25000" dirty="0"/>
            </a:p>
          </p:txBody>
        </p:sp>
        <p:sp>
          <p:nvSpPr>
            <p:cNvPr id="67" name="Прямоугольник 66"/>
            <p:cNvSpPr/>
            <p:nvPr/>
          </p:nvSpPr>
          <p:spPr>
            <a:xfrm>
              <a:off x="2514083" y="5330190"/>
              <a:ext cx="18419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3" name="TextBox 82"/>
            <p:cNvSpPr txBox="1"/>
            <p:nvPr/>
          </p:nvSpPr>
          <p:spPr>
            <a:xfrm>
              <a:off x="3154163" y="5375909"/>
              <a:ext cx="216000" cy="307777"/>
            </a:xfrm>
            <a:prstGeom prst="rect">
              <a:avLst/>
            </a:prstGeom>
            <a:solidFill>
              <a:schemeClr val="bg1"/>
            </a:solidFill>
          </p:spPr>
          <p:txBody>
            <a:bodyPr wrap="square" lIns="0" tIns="0" rIns="0" bIns="0" rtlCol="0">
              <a:spAutoFit/>
            </a:bodyPr>
            <a:lstStyle/>
            <a:p>
              <a:r>
                <a:rPr lang="en-US" sz="1200" i="1" dirty="0" smtClean="0"/>
                <a:t>Br</a:t>
              </a:r>
              <a:r>
                <a:rPr lang="en-US" sz="1200" i="1" baseline="-25000" dirty="0" smtClean="0"/>
                <a:t>1</a:t>
              </a:r>
              <a:endParaRPr lang="uk-UA" sz="1200" i="1" baseline="-25000" dirty="0"/>
            </a:p>
          </p:txBody>
        </p:sp>
        <p:sp>
          <p:nvSpPr>
            <p:cNvPr id="84" name="Прямоугольник 83"/>
            <p:cNvSpPr/>
            <p:nvPr/>
          </p:nvSpPr>
          <p:spPr>
            <a:xfrm>
              <a:off x="3212075" y="5344907"/>
              <a:ext cx="18419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5" name="TextBox 84"/>
            <p:cNvSpPr txBox="1"/>
            <p:nvPr/>
          </p:nvSpPr>
          <p:spPr>
            <a:xfrm>
              <a:off x="2960546" y="5535644"/>
              <a:ext cx="216000" cy="184666"/>
            </a:xfrm>
            <a:prstGeom prst="rect">
              <a:avLst/>
            </a:prstGeom>
            <a:solidFill>
              <a:schemeClr val="bg1"/>
            </a:solidFill>
          </p:spPr>
          <p:txBody>
            <a:bodyPr wrap="square" lIns="0" tIns="0" rIns="0" bIns="0" rtlCol="0">
              <a:spAutoFit/>
            </a:bodyPr>
            <a:lstStyle/>
            <a:p>
              <a:r>
                <a:rPr lang="en-US" sz="1200" i="1" dirty="0"/>
                <a:t>C</a:t>
              </a:r>
              <a:r>
                <a:rPr lang="en-US" sz="1200" i="1" baseline="-25000" dirty="0" smtClean="0"/>
                <a:t>1</a:t>
              </a:r>
              <a:endParaRPr lang="uk-UA" sz="1200" i="1" baseline="-25000" dirty="0"/>
            </a:p>
          </p:txBody>
        </p:sp>
        <p:sp>
          <p:nvSpPr>
            <p:cNvPr id="86" name="TextBox 85"/>
            <p:cNvSpPr txBox="1"/>
            <p:nvPr/>
          </p:nvSpPr>
          <p:spPr>
            <a:xfrm>
              <a:off x="2759318" y="5535644"/>
              <a:ext cx="216000" cy="184666"/>
            </a:xfrm>
            <a:prstGeom prst="rect">
              <a:avLst/>
            </a:prstGeom>
            <a:solidFill>
              <a:schemeClr val="bg1"/>
            </a:solidFill>
          </p:spPr>
          <p:txBody>
            <a:bodyPr wrap="square" lIns="0" tIns="0" rIns="0" bIns="0" rtlCol="0">
              <a:spAutoFit/>
            </a:bodyPr>
            <a:lstStyle/>
            <a:p>
              <a:r>
                <a:rPr lang="en-US" sz="1200" i="1" dirty="0" smtClean="0"/>
                <a:t>C</a:t>
              </a:r>
              <a:r>
                <a:rPr lang="en-US" sz="1200" i="1" baseline="-25000" dirty="0"/>
                <a:t>2</a:t>
              </a:r>
              <a:endParaRPr lang="uk-UA" sz="1200" i="1" baseline="-25000" dirty="0"/>
            </a:p>
          </p:txBody>
        </p:sp>
        <p:sp>
          <p:nvSpPr>
            <p:cNvPr id="72" name="Прямоугольник 71"/>
            <p:cNvSpPr/>
            <p:nvPr/>
          </p:nvSpPr>
          <p:spPr>
            <a:xfrm>
              <a:off x="2950386" y="4377625"/>
              <a:ext cx="108000" cy="162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8" name="Прямоугольник 87"/>
            <p:cNvSpPr/>
            <p:nvPr/>
          </p:nvSpPr>
          <p:spPr>
            <a:xfrm>
              <a:off x="2067619" y="4368964"/>
              <a:ext cx="108000" cy="162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9" name="TextBox 88"/>
            <p:cNvSpPr txBox="1"/>
            <p:nvPr/>
          </p:nvSpPr>
          <p:spPr>
            <a:xfrm>
              <a:off x="2896387" y="3854979"/>
              <a:ext cx="216000" cy="184666"/>
            </a:xfrm>
            <a:prstGeom prst="rect">
              <a:avLst/>
            </a:prstGeom>
            <a:solidFill>
              <a:schemeClr val="bg1"/>
            </a:solidFill>
          </p:spPr>
          <p:txBody>
            <a:bodyPr wrap="square" lIns="0" tIns="0" rIns="0" bIns="0" rtlCol="0">
              <a:spAutoFit/>
            </a:bodyPr>
            <a:lstStyle/>
            <a:p>
              <a:r>
                <a:rPr lang="en-US" sz="1200" i="1" dirty="0" smtClean="0"/>
                <a:t>F</a:t>
              </a:r>
              <a:r>
                <a:rPr lang="en-US" sz="1200" i="1" baseline="-25000" dirty="0" smtClean="0"/>
                <a:t>2</a:t>
              </a:r>
              <a:endParaRPr lang="uk-UA" sz="1200" i="1" baseline="-25000" dirty="0"/>
            </a:p>
          </p:txBody>
        </p:sp>
        <p:sp>
          <p:nvSpPr>
            <p:cNvPr id="90" name="TextBox 89"/>
            <p:cNvSpPr txBox="1"/>
            <p:nvPr/>
          </p:nvSpPr>
          <p:spPr>
            <a:xfrm>
              <a:off x="2094148" y="4884436"/>
              <a:ext cx="216000" cy="184666"/>
            </a:xfrm>
            <a:prstGeom prst="rect">
              <a:avLst/>
            </a:prstGeom>
            <a:solidFill>
              <a:schemeClr val="bg1"/>
            </a:solidFill>
          </p:spPr>
          <p:txBody>
            <a:bodyPr wrap="square" lIns="0" tIns="0" rIns="0" bIns="0" rtlCol="0">
              <a:spAutoFit/>
            </a:bodyPr>
            <a:lstStyle/>
            <a:p>
              <a:r>
                <a:rPr lang="en-US" sz="1200" i="1" dirty="0" smtClean="0"/>
                <a:t>F</a:t>
              </a:r>
              <a:r>
                <a:rPr lang="en-US" sz="1200" i="1" baseline="-25000" dirty="0" smtClean="0"/>
                <a:t>1</a:t>
              </a:r>
              <a:endParaRPr lang="uk-UA" sz="1200" i="1" baseline="-25000" dirty="0"/>
            </a:p>
          </p:txBody>
        </p:sp>
      </p:grpSp>
      <p:grpSp>
        <p:nvGrpSpPr>
          <p:cNvPr id="5" name="Группа 78"/>
          <p:cNvGrpSpPr/>
          <p:nvPr/>
        </p:nvGrpSpPr>
        <p:grpSpPr>
          <a:xfrm>
            <a:off x="6656549" y="529520"/>
            <a:ext cx="1887188" cy="3288568"/>
            <a:chOff x="8446502" y="566412"/>
            <a:chExt cx="2516250" cy="3288568"/>
          </a:xfrm>
        </p:grpSpPr>
        <p:pic>
          <p:nvPicPr>
            <p:cNvPr id="59" name="Рисунок 58"/>
            <p:cNvPicPr>
              <a:picLocks noChangeAspect="1"/>
            </p:cNvPicPr>
            <p:nvPr/>
          </p:nvPicPr>
          <p:blipFill rotWithShape="1">
            <a:blip r:embed="rId7"/>
            <a:srcRect t="2298"/>
            <a:stretch/>
          </p:blipFill>
          <p:spPr>
            <a:xfrm>
              <a:off x="8446502" y="566412"/>
              <a:ext cx="2516250" cy="3288568"/>
            </a:xfrm>
            <a:prstGeom prst="rect">
              <a:avLst/>
            </a:prstGeom>
          </p:spPr>
        </p:pic>
        <p:sp>
          <p:nvSpPr>
            <p:cNvPr id="94" name="TextBox 93"/>
            <p:cNvSpPr txBox="1"/>
            <p:nvPr/>
          </p:nvSpPr>
          <p:spPr>
            <a:xfrm>
              <a:off x="9552742" y="3217585"/>
              <a:ext cx="303769" cy="338554"/>
            </a:xfrm>
            <a:prstGeom prst="rect">
              <a:avLst/>
            </a:prstGeom>
            <a:solidFill>
              <a:schemeClr val="bg1"/>
            </a:solidFill>
          </p:spPr>
          <p:txBody>
            <a:bodyPr wrap="square" rtlCol="0">
              <a:spAutoFit/>
            </a:bodyPr>
            <a:lstStyle/>
            <a:p>
              <a:r>
                <a:rPr lang="en-US" sz="1600" i="1" dirty="0" smtClean="0"/>
                <a:t>S</a:t>
              </a:r>
              <a:endParaRPr lang="uk-UA" sz="1600" i="1" dirty="0"/>
            </a:p>
          </p:txBody>
        </p:sp>
        <p:sp>
          <p:nvSpPr>
            <p:cNvPr id="95" name="TextBox 94"/>
            <p:cNvSpPr txBox="1"/>
            <p:nvPr/>
          </p:nvSpPr>
          <p:spPr>
            <a:xfrm>
              <a:off x="9552742" y="746737"/>
              <a:ext cx="303769" cy="338554"/>
            </a:xfrm>
            <a:prstGeom prst="rect">
              <a:avLst/>
            </a:prstGeom>
            <a:solidFill>
              <a:schemeClr val="bg1"/>
            </a:solidFill>
          </p:spPr>
          <p:txBody>
            <a:bodyPr wrap="square" rtlCol="0">
              <a:spAutoFit/>
            </a:bodyPr>
            <a:lstStyle/>
            <a:p>
              <a:r>
                <a:rPr lang="en-US" sz="1600" i="1" dirty="0"/>
                <a:t>N</a:t>
              </a:r>
              <a:endParaRPr lang="uk-UA" sz="1600" i="1" dirty="0"/>
            </a:p>
          </p:txBody>
        </p:sp>
        <p:sp>
          <p:nvSpPr>
            <p:cNvPr id="96" name="TextBox 95"/>
            <p:cNvSpPr txBox="1"/>
            <p:nvPr/>
          </p:nvSpPr>
          <p:spPr>
            <a:xfrm>
              <a:off x="9690454" y="1161319"/>
              <a:ext cx="303769" cy="338554"/>
            </a:xfrm>
            <a:prstGeom prst="rect">
              <a:avLst/>
            </a:prstGeom>
            <a:noFill/>
          </p:spPr>
          <p:txBody>
            <a:bodyPr wrap="square" rtlCol="0">
              <a:spAutoFit/>
            </a:bodyPr>
            <a:lstStyle/>
            <a:p>
              <a:r>
                <a:rPr lang="en-US" sz="1600" b="1" i="1" dirty="0" smtClean="0"/>
                <a:t>T</a:t>
              </a:r>
              <a:endParaRPr lang="uk-UA" sz="1600" b="1" i="1" dirty="0"/>
            </a:p>
          </p:txBody>
        </p:sp>
        <p:sp>
          <p:nvSpPr>
            <p:cNvPr id="78" name="Прямоугольник 77"/>
            <p:cNvSpPr/>
            <p:nvPr/>
          </p:nvSpPr>
          <p:spPr>
            <a:xfrm>
              <a:off x="10403457" y="1387753"/>
              <a:ext cx="210114" cy="190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grpSp>
        <p:nvGrpSpPr>
          <p:cNvPr id="6" name="Группа 4"/>
          <p:cNvGrpSpPr/>
          <p:nvPr/>
        </p:nvGrpSpPr>
        <p:grpSpPr>
          <a:xfrm>
            <a:off x="5269189" y="4155713"/>
            <a:ext cx="1593764" cy="1885719"/>
            <a:chOff x="5862070" y="4182520"/>
            <a:chExt cx="2125018" cy="1885719"/>
          </a:xfrm>
        </p:grpSpPr>
        <mc:AlternateContent xmlns:mc="http://schemas.openxmlformats.org/markup-compatibility/2006">
          <mc:Choice xmlns="" xmlns:a14="http://schemas.microsoft.com/office/drawing/2010/main" Requires="a14">
            <p:sp>
              <p:nvSpPr>
                <p:cNvPr id="77" name="TextBox 76"/>
                <p:cNvSpPr txBox="1"/>
                <p:nvPr/>
              </p:nvSpPr>
              <p:spPr>
                <a:xfrm>
                  <a:off x="5862070" y="4182520"/>
                  <a:ext cx="184981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𝑭</m:t>
                        </m:r>
                        <m:r>
                          <a:rPr lang="en-US" sz="2800" b="1" i="1" smtClean="0">
                            <a:latin typeface="Cambria Math" panose="02040503050406030204" pitchFamily="18" charset="0"/>
                          </a:rPr>
                          <m:t>=</m:t>
                        </m:r>
                        <m:r>
                          <a:rPr lang="en-US" sz="2800" b="1" i="1" smtClean="0">
                            <a:latin typeface="Cambria Math" panose="02040503050406030204" pitchFamily="18" charset="0"/>
                          </a:rPr>
                          <m:t>𝑩</m:t>
                        </m:r>
                        <m:r>
                          <a:rPr lang="en-US" sz="2800" b="1" i="1" smtClean="0">
                            <a:latin typeface="Cambria Math" panose="02040503050406030204" pitchFamily="18" charset="0"/>
                            <a:sym typeface="Symbol" panose="05050102010706020507" pitchFamily="18" charset="2"/>
                          </a:rPr>
                          <m:t></m:t>
                        </m:r>
                        <m:r>
                          <a:rPr lang="en-US" sz="2800" b="1" i="1" smtClean="0">
                            <a:latin typeface="Cambria Math" panose="02040503050406030204" pitchFamily="18" charset="0"/>
                            <a:sym typeface="Symbol" panose="05050102010706020507" pitchFamily="18" charset="2"/>
                          </a:rPr>
                          <m:t>𝑰</m:t>
                        </m:r>
                        <m:r>
                          <a:rPr lang="en-US" sz="2800" b="1" i="1" smtClean="0">
                            <a:latin typeface="Cambria Math" panose="02040503050406030204" pitchFamily="18" charset="0"/>
                            <a:sym typeface="Symbol" panose="05050102010706020507" pitchFamily="18" charset="2"/>
                          </a:rPr>
                          <m:t></m:t>
                        </m:r>
                        <m:r>
                          <a:rPr lang="en-US" sz="2800" b="1" i="1" smtClean="0">
                            <a:latin typeface="Cambria Math" panose="02040503050406030204" pitchFamily="18" charset="0"/>
                            <a:sym typeface="Symbol" panose="05050102010706020507" pitchFamily="18" charset="2"/>
                          </a:rPr>
                          <m:t>𝑳</m:t>
                        </m:r>
                      </m:oMath>
                    </m:oMathPara>
                  </a14:m>
                  <a:endParaRPr lang="uk-UA" sz="2800" b="1" dirty="0"/>
                </a:p>
              </p:txBody>
            </p:sp>
          </mc:Choice>
          <mc:Fallback>
            <p:sp>
              <p:nvSpPr>
                <p:cNvPr id="77" name="TextBox 76"/>
                <p:cNvSpPr txBox="1">
                  <a:spLocks noRot="1" noChangeAspect="1" noMove="1" noResize="1" noEditPoints="1" noAdjustHandles="1" noChangeArrowheads="1" noChangeShapeType="1" noTextEdit="1"/>
                </p:cNvSpPr>
                <p:nvPr/>
              </p:nvSpPr>
              <p:spPr>
                <a:xfrm>
                  <a:off x="5862070" y="4182520"/>
                  <a:ext cx="1849814" cy="523220"/>
                </a:xfrm>
                <a:prstGeom prst="rect">
                  <a:avLst/>
                </a:prstGeom>
                <a:blipFill>
                  <a:blip r:embed="rId8"/>
                  <a:stretch>
                    <a:fillRect/>
                  </a:stretch>
                </a:blipFill>
              </p:spPr>
              <p:txBody>
                <a:bodyPr/>
                <a:lstStyle/>
                <a:p>
                  <a:r>
                    <a:rPr lang="uk-UA">
                      <a:noFill/>
                    </a:rPr>
                    <a:t> </a:t>
                  </a:r>
                </a:p>
              </p:txBody>
            </p:sp>
          </mc:Fallback>
        </mc:AlternateContent>
        <p:grpSp>
          <p:nvGrpSpPr>
            <p:cNvPr id="7" name="Группа 98"/>
            <p:cNvGrpSpPr/>
            <p:nvPr/>
          </p:nvGrpSpPr>
          <p:grpSpPr>
            <a:xfrm>
              <a:off x="6019883" y="4760871"/>
              <a:ext cx="1967205" cy="1307368"/>
              <a:chOff x="6075822" y="5088435"/>
              <a:chExt cx="1967205" cy="1307368"/>
            </a:xfrm>
          </p:grpSpPr>
          <mc:AlternateContent xmlns:mc="http://schemas.openxmlformats.org/markup-compatibility/2006">
            <mc:Choice xmlns="" xmlns:a14="http://schemas.microsoft.com/office/drawing/2010/main" Requires="a14">
              <p:sp>
                <p:nvSpPr>
                  <p:cNvPr id="82" name="Прямоугольник 81"/>
                  <p:cNvSpPr/>
                  <p:nvPr/>
                </p:nvSpPr>
                <p:spPr>
                  <a:xfrm>
                    <a:off x="6075822" y="5088435"/>
                    <a:ext cx="1479892" cy="369332"/>
                  </a:xfrm>
                  <a:prstGeom prst="rect">
                    <a:avLst/>
                  </a:prstGeom>
                </p:spPr>
                <p:txBody>
                  <a:bodyPr wrap="none">
                    <a:spAutoFit/>
                  </a:bodyPr>
                  <a:lstStyle/>
                  <a:p>
                    <a14:m>
                      <m:oMath xmlns:m="http://schemas.openxmlformats.org/officeDocument/2006/math">
                        <m:r>
                          <a:rPr lang="en-US" b="1" i="1">
                            <a:latin typeface="Cambria Math" panose="02040503050406030204" pitchFamily="18" charset="0"/>
                          </a:rPr>
                          <m:t>𝑩</m:t>
                        </m:r>
                      </m:oMath>
                    </a14:m>
                    <a:r>
                      <a:rPr lang="en-US" dirty="0" smtClean="0"/>
                      <a:t/>
                    </a:r>
                    <a:r>
                      <a:rPr lang="en-US" dirty="0"/>
                      <a:t>- induction</a:t>
                    </a:r>
                    <a:endParaRPr lang="uk-UA" dirty="0"/>
                  </a:p>
                </p:txBody>
              </p:sp>
            </mc:Choice>
            <mc:Fallback>
              <p:sp>
                <p:nvSpPr>
                  <p:cNvPr id="82" name="Прямоугольник 81"/>
                  <p:cNvSpPr>
                    <a:spLocks noRot="1" noChangeAspect="1" noMove="1" noResize="1" noEditPoints="1" noAdjustHandles="1" noChangeArrowheads="1" noChangeShapeType="1" noTextEdit="1"/>
                  </p:cNvSpPr>
                  <p:nvPr/>
                </p:nvSpPr>
                <p:spPr>
                  <a:xfrm>
                    <a:off x="6075822" y="5088435"/>
                    <a:ext cx="1479892" cy="369332"/>
                  </a:xfrm>
                  <a:prstGeom prst="rect">
                    <a:avLst/>
                  </a:prstGeom>
                  <a:blipFill>
                    <a:blip r:embed="rId9"/>
                    <a:stretch>
                      <a:fillRect t="-9836" r="-3719" b="-24590"/>
                    </a:stretch>
                  </a:blipFill>
                </p:spPr>
                <p:txBody>
                  <a:bodyPr/>
                  <a:lstStyle/>
                  <a:p>
                    <a:r>
                      <a:rPr lang="uk-UA">
                        <a:noFill/>
                      </a:rPr>
                      <a:t> </a:t>
                    </a:r>
                  </a:p>
                </p:txBody>
              </p:sp>
            </mc:Fallback>
          </mc:AlternateContent>
          <mc:AlternateContent xmlns:mc="http://schemas.openxmlformats.org/markup-compatibility/2006">
            <mc:Choice xmlns="" xmlns:a14="http://schemas.microsoft.com/office/drawing/2010/main" Requires="a14">
              <p:sp>
                <p:nvSpPr>
                  <p:cNvPr id="87" name="Прямоугольник 86"/>
                  <p:cNvSpPr/>
                  <p:nvPr/>
                </p:nvSpPr>
                <p:spPr>
                  <a:xfrm>
                    <a:off x="6075822" y="5404336"/>
                    <a:ext cx="1208985" cy="369332"/>
                  </a:xfrm>
                  <a:prstGeom prst="rect">
                    <a:avLst/>
                  </a:prstGeom>
                </p:spPr>
                <p:txBody>
                  <a:bodyPr wrap="none">
                    <a:spAutoFit/>
                  </a:bodyPr>
                  <a:lstStyle/>
                  <a:p>
                    <a14:m>
                      <m:oMath xmlns:m="http://schemas.openxmlformats.org/officeDocument/2006/math">
                        <m:r>
                          <a:rPr lang="en-US" b="1" i="1">
                            <a:latin typeface="Cambria Math" panose="02040503050406030204" pitchFamily="18" charset="0"/>
                            <a:sym typeface="Symbol" panose="05050102010706020507" pitchFamily="18" charset="2"/>
                          </a:rPr>
                          <m:t>𝑰</m:t>
                        </m:r>
                      </m:oMath>
                    </a14:m>
                    <a:r>
                      <a:rPr lang="uk-UA" dirty="0" smtClean="0"/>
                      <a:t> - </a:t>
                    </a:r>
                    <a:r>
                      <a:rPr lang="en-US" dirty="0" smtClean="0"/>
                      <a:t>current</a:t>
                    </a:r>
                    <a:endParaRPr lang="uk-UA" dirty="0"/>
                  </a:p>
                </p:txBody>
              </p:sp>
            </mc:Choice>
            <mc:Fallback>
              <p:sp>
                <p:nvSpPr>
                  <p:cNvPr id="87" name="Прямоугольник 86"/>
                  <p:cNvSpPr>
                    <a:spLocks noRot="1" noChangeAspect="1" noMove="1" noResize="1" noEditPoints="1" noAdjustHandles="1" noChangeArrowheads="1" noChangeShapeType="1" noTextEdit="1"/>
                  </p:cNvSpPr>
                  <p:nvPr/>
                </p:nvSpPr>
                <p:spPr>
                  <a:xfrm>
                    <a:off x="6075822" y="5404336"/>
                    <a:ext cx="1208985" cy="369332"/>
                  </a:xfrm>
                  <a:prstGeom prst="rect">
                    <a:avLst/>
                  </a:prstGeom>
                  <a:blipFill>
                    <a:blip r:embed="rId10"/>
                    <a:stretch>
                      <a:fillRect t="-10000" r="-3535" b="-26667"/>
                    </a:stretch>
                  </a:blipFill>
                </p:spPr>
                <p:txBody>
                  <a:bodyPr/>
                  <a:lstStyle/>
                  <a:p>
                    <a:r>
                      <a:rPr lang="uk-UA">
                        <a:noFill/>
                      </a:rPr>
                      <a:t> </a:t>
                    </a:r>
                  </a:p>
                </p:txBody>
              </p:sp>
            </mc:Fallback>
          </mc:AlternateContent>
          <mc:AlternateContent xmlns:mc="http://schemas.openxmlformats.org/markup-compatibility/2006">
            <mc:Choice xmlns="" xmlns:a14="http://schemas.microsoft.com/office/drawing/2010/main" Requires="a14">
              <p:sp>
                <p:nvSpPr>
                  <p:cNvPr id="91" name="Прямоугольник 90"/>
                  <p:cNvSpPr/>
                  <p:nvPr/>
                </p:nvSpPr>
                <p:spPr>
                  <a:xfrm>
                    <a:off x="6075822" y="5749472"/>
                    <a:ext cx="1967205" cy="646331"/>
                  </a:xfrm>
                  <a:prstGeom prst="rect">
                    <a:avLst/>
                  </a:prstGeom>
                </p:spPr>
                <p:txBody>
                  <a:bodyPr wrap="none">
                    <a:spAutoFit/>
                  </a:bodyPr>
                  <a:lstStyle/>
                  <a:p>
                    <a14:m>
                      <m:oMath xmlns:m="http://schemas.openxmlformats.org/officeDocument/2006/math">
                        <m:r>
                          <a:rPr lang="en-US" b="1" i="1">
                            <a:latin typeface="Cambria Math" panose="02040503050406030204" pitchFamily="18" charset="0"/>
                            <a:sym typeface="Symbol" panose="05050102010706020507" pitchFamily="18" charset="2"/>
                          </a:rPr>
                          <m:t>𝑳</m:t>
                        </m:r>
                      </m:oMath>
                    </a14:m>
                    <a:r>
                      <a:rPr lang="en-US" b="1" dirty="0" smtClean="0"/>
                      <a:t/>
                    </a:r>
                    <a:r>
                      <a:rPr lang="en-US" dirty="0" smtClean="0"/>
                      <a:t>– length</a:t>
                    </a:r>
                    <a:r>
                      <a:rPr lang="ru-UA" dirty="0" smtClean="0"/>
                      <a:t/>
                    </a:r>
                    <a:r>
                      <a:rPr lang="en-US" dirty="0" smtClean="0"/>
                      <a:t>of </a:t>
                    </a:r>
                  </a:p>
                  <a:p>
                    <a:r>
                      <a:rPr lang="en-US" dirty="0"/>
                      <a:t/>
                    </a:r>
                    <a:r>
                      <a:rPr lang="en-US" dirty="0" smtClean="0"/>
                      <a:t>     the conductor</a:t>
                    </a:r>
                    <a:endParaRPr lang="uk-UA" b="1" dirty="0"/>
                  </a:p>
                </p:txBody>
              </p:sp>
            </mc:Choice>
            <mc:Fallback>
              <p:sp>
                <p:nvSpPr>
                  <p:cNvPr id="91" name="Прямоугольник 90"/>
                  <p:cNvSpPr>
                    <a:spLocks noRot="1" noChangeAspect="1" noMove="1" noResize="1" noEditPoints="1" noAdjustHandles="1" noChangeArrowheads="1" noChangeShapeType="1" noTextEdit="1"/>
                  </p:cNvSpPr>
                  <p:nvPr/>
                </p:nvSpPr>
                <p:spPr>
                  <a:xfrm>
                    <a:off x="6075822" y="5749472"/>
                    <a:ext cx="1967205" cy="646331"/>
                  </a:xfrm>
                  <a:prstGeom prst="rect">
                    <a:avLst/>
                  </a:prstGeom>
                  <a:blipFill>
                    <a:blip r:embed="rId11"/>
                    <a:stretch>
                      <a:fillRect t="-4717" r="-2484" b="-14151"/>
                    </a:stretch>
                  </a:blipFill>
                </p:spPr>
                <p:txBody>
                  <a:bodyPr/>
                  <a:lstStyle/>
                  <a:p>
                    <a:r>
                      <a:rPr lang="uk-UA">
                        <a:noFill/>
                      </a:rPr>
                      <a:t> </a:t>
                    </a:r>
                  </a:p>
                </p:txBody>
              </p:sp>
            </mc:Fallback>
          </mc:AlternateContent>
        </p:grpSp>
      </p:grpSp>
      <p:grpSp>
        <p:nvGrpSpPr>
          <p:cNvPr id="8" name="Группа 3"/>
          <p:cNvGrpSpPr/>
          <p:nvPr/>
        </p:nvGrpSpPr>
        <p:grpSpPr>
          <a:xfrm>
            <a:off x="7164558" y="4186760"/>
            <a:ext cx="1195609" cy="1629896"/>
            <a:chOff x="8980130" y="4184671"/>
            <a:chExt cx="1594145" cy="1629896"/>
          </a:xfrm>
        </p:grpSpPr>
        <mc:AlternateContent xmlns:mc="http://schemas.openxmlformats.org/markup-compatibility/2006">
          <mc:Choice xmlns="" xmlns:a14="http://schemas.microsoft.com/office/drawing/2010/main" Requires="a14">
            <p:sp>
              <p:nvSpPr>
                <p:cNvPr id="93" name="TextBox 92"/>
                <p:cNvSpPr txBox="1"/>
                <p:nvPr/>
              </p:nvSpPr>
              <p:spPr>
                <a:xfrm>
                  <a:off x="8980130" y="4184671"/>
                  <a:ext cx="1423327" cy="523220"/>
                </a:xfrm>
                <a:prstGeom prst="rect">
                  <a:avLst/>
                </a:prstGeom>
                <a:noFill/>
              </p:spPr>
              <p:txBody>
                <a:bodyPr wrap="square" rtlCol="0">
                  <a:spAutoFit/>
                </a:bodyPr>
                <a:lstStyle/>
                <a:p>
                  <a:r>
                    <a:rPr lang="en-US" sz="2800" b="1" i="1" dirty="0" smtClean="0">
                      <a:latin typeface="Cambria Math" panose="02040503050406030204" pitchFamily="18" charset="0"/>
                      <a:ea typeface="Cambria Math" panose="02040503050406030204" pitchFamily="18" charset="0"/>
                    </a:rPr>
                    <a:t>T</a:t>
                  </a:r>
                  <a14:m>
                    <m:oMath xmlns:m="http://schemas.openxmlformats.org/officeDocument/2006/math">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𝑭</m:t>
                      </m:r>
                      <m:r>
                        <a:rPr lang="en-US" sz="2800" b="1" i="1" smtClean="0">
                          <a:latin typeface="Cambria Math" panose="02040503050406030204" pitchFamily="18" charset="0"/>
                          <a:ea typeface="Cambria Math" panose="02040503050406030204" pitchFamily="18" charset="0"/>
                          <a:sym typeface="Symbol" panose="05050102010706020507" pitchFamily="18" charset="2"/>
                        </a:rPr>
                        <m:t></m:t>
                      </m:r>
                      <m:r>
                        <a:rPr lang="en-US" sz="2800" b="1" i="1" smtClean="0">
                          <a:latin typeface="Cambria Math" panose="02040503050406030204" pitchFamily="18" charset="0"/>
                          <a:ea typeface="Cambria Math" panose="02040503050406030204" pitchFamily="18" charset="0"/>
                          <a:sym typeface="Symbol" panose="05050102010706020507" pitchFamily="18" charset="2"/>
                        </a:rPr>
                        <m:t>𝑫</m:t>
                      </m:r>
                    </m:oMath>
                  </a14:m>
                  <a:endParaRPr lang="uk-UA" sz="2800" b="1" i="1" dirty="0">
                    <a:latin typeface="Cambria Math" panose="02040503050406030204" pitchFamily="18" charset="0"/>
                    <a:ea typeface="Cambria Math" panose="02040503050406030204" pitchFamily="18" charset="0"/>
                  </a:endParaRPr>
                </a:p>
              </p:txBody>
            </p:sp>
          </mc:Choice>
          <mc:Fallback>
            <p:sp>
              <p:nvSpPr>
                <p:cNvPr id="93" name="TextBox 92"/>
                <p:cNvSpPr txBox="1">
                  <a:spLocks noRot="1" noChangeAspect="1" noMove="1" noResize="1" noEditPoints="1" noAdjustHandles="1" noChangeArrowheads="1" noChangeShapeType="1" noTextEdit="1"/>
                </p:cNvSpPr>
                <p:nvPr/>
              </p:nvSpPr>
              <p:spPr>
                <a:xfrm>
                  <a:off x="8980130" y="4184671"/>
                  <a:ext cx="1423327" cy="523220"/>
                </a:xfrm>
                <a:prstGeom prst="rect">
                  <a:avLst/>
                </a:prstGeom>
                <a:blipFill>
                  <a:blip r:embed="rId12"/>
                  <a:stretch>
                    <a:fillRect l="-8547" t="-12791" b="-31395"/>
                  </a:stretch>
                </a:blipFill>
              </p:spPr>
              <p:txBody>
                <a:bodyPr/>
                <a:lstStyle/>
                <a:p>
                  <a:r>
                    <a:rPr lang="uk-UA">
                      <a:noFill/>
                    </a:rPr>
                    <a:t> </a:t>
                  </a:r>
                </a:p>
              </p:txBody>
            </p:sp>
          </mc:Fallback>
        </mc:AlternateContent>
        <p:grpSp>
          <p:nvGrpSpPr>
            <p:cNvPr id="9" name="Группа 99"/>
            <p:cNvGrpSpPr/>
            <p:nvPr/>
          </p:nvGrpSpPr>
          <p:grpSpPr>
            <a:xfrm>
              <a:off x="9069932" y="4760871"/>
              <a:ext cx="1504343" cy="1053696"/>
              <a:chOff x="9024472" y="4819403"/>
              <a:chExt cx="1504343" cy="1053696"/>
            </a:xfrm>
          </p:grpSpPr>
          <p:sp>
            <p:nvSpPr>
              <p:cNvPr id="92" name="Прямоугольник 91"/>
              <p:cNvSpPr/>
              <p:nvPr/>
            </p:nvSpPr>
            <p:spPr>
              <a:xfrm>
                <a:off x="9024472" y="5141921"/>
                <a:ext cx="1504343" cy="369332"/>
              </a:xfrm>
              <a:prstGeom prst="rect">
                <a:avLst/>
              </a:prstGeom>
            </p:spPr>
            <p:txBody>
              <a:bodyPr wrap="none">
                <a:spAutoFit/>
              </a:bodyPr>
              <a:lstStyle/>
              <a:p>
                <a:r>
                  <a:rPr lang="en-US" b="1" i="1" dirty="0" smtClean="0">
                    <a:latin typeface="Cambria Math" panose="02040503050406030204" pitchFamily="18" charset="0"/>
                    <a:ea typeface="Cambria Math" panose="02040503050406030204" pitchFamily="18" charset="0"/>
                  </a:rPr>
                  <a:t>T</a:t>
                </a:r>
                <a:r>
                  <a:rPr lang="en-US" b="1" i="1" dirty="0" smtClean="0">
                    <a:ea typeface="Cambria Math" panose="02040503050406030204" pitchFamily="18" charset="0"/>
                  </a:rPr>
                  <a:t> - </a:t>
                </a:r>
                <a:r>
                  <a:rPr lang="en-US" dirty="0" smtClean="0">
                    <a:ea typeface="Cambria Math" panose="02040503050406030204" pitchFamily="18" charset="0"/>
                  </a:rPr>
                  <a:t>torque</a:t>
                </a:r>
                <a:endParaRPr lang="uk-UA" dirty="0"/>
              </a:p>
            </p:txBody>
          </p:sp>
          <mc:AlternateContent xmlns:mc="http://schemas.openxmlformats.org/markup-compatibility/2006">
            <mc:Choice xmlns="" xmlns:a14="http://schemas.microsoft.com/office/drawing/2010/main" Requires="a14">
              <p:sp>
                <p:nvSpPr>
                  <p:cNvPr id="97" name="Прямоугольник 96"/>
                  <p:cNvSpPr/>
                  <p:nvPr/>
                </p:nvSpPr>
                <p:spPr>
                  <a:xfrm>
                    <a:off x="9027598" y="4819403"/>
                    <a:ext cx="1050288" cy="369332"/>
                  </a:xfrm>
                  <a:prstGeom prst="rect">
                    <a:avLst/>
                  </a:prstGeom>
                </p:spPr>
                <p:txBody>
                  <a:bodyPr wrap="none">
                    <a:spAutoFit/>
                  </a:bodyPr>
                  <a:lstStyle/>
                  <a:p>
                    <a14:m>
                      <m:oMath xmlns:m="http://schemas.openxmlformats.org/officeDocument/2006/math">
                        <m:r>
                          <a:rPr lang="en-US" b="1" i="1">
                            <a:latin typeface="Cambria Math" panose="02040503050406030204" pitchFamily="18" charset="0"/>
                          </a:rPr>
                          <m:t>𝑭</m:t>
                        </m:r>
                      </m:oMath>
                    </a14:m>
                    <a:r>
                      <a:rPr lang="en-US" dirty="0" smtClean="0"/>
                      <a:t> - force</a:t>
                    </a:r>
                    <a:endParaRPr lang="uk-UA" dirty="0"/>
                  </a:p>
                </p:txBody>
              </p:sp>
            </mc:Choice>
            <mc:Fallback>
              <p:sp>
                <p:nvSpPr>
                  <p:cNvPr id="97" name="Прямоугольник 96"/>
                  <p:cNvSpPr>
                    <a:spLocks noRot="1" noChangeAspect="1" noMove="1" noResize="1" noEditPoints="1" noAdjustHandles="1" noChangeArrowheads="1" noChangeShapeType="1" noTextEdit="1"/>
                  </p:cNvSpPr>
                  <p:nvPr/>
                </p:nvSpPr>
                <p:spPr>
                  <a:xfrm>
                    <a:off x="9027598" y="4819403"/>
                    <a:ext cx="1050288" cy="369332"/>
                  </a:xfrm>
                  <a:prstGeom prst="rect">
                    <a:avLst/>
                  </a:prstGeom>
                  <a:blipFill>
                    <a:blip r:embed="rId13"/>
                    <a:stretch>
                      <a:fillRect t="-9836" r="-4046" b="-24590"/>
                    </a:stretch>
                  </a:blipFill>
                </p:spPr>
                <p:txBody>
                  <a:bodyPr/>
                  <a:lstStyle/>
                  <a:p>
                    <a:r>
                      <a:rPr lang="uk-UA">
                        <a:noFill/>
                      </a:rPr>
                      <a:t> </a:t>
                    </a:r>
                  </a:p>
                </p:txBody>
              </p:sp>
            </mc:Fallback>
          </mc:AlternateContent>
          <mc:AlternateContent xmlns:mc="http://schemas.openxmlformats.org/markup-compatibility/2006">
            <mc:Choice xmlns="" xmlns:a14="http://schemas.microsoft.com/office/drawing/2010/main" Requires="a14">
              <p:sp>
                <p:nvSpPr>
                  <p:cNvPr id="98" name="Прямоугольник 97"/>
                  <p:cNvSpPr/>
                  <p:nvPr/>
                </p:nvSpPr>
                <p:spPr>
                  <a:xfrm>
                    <a:off x="9032854" y="5503767"/>
                    <a:ext cx="1430200" cy="369332"/>
                  </a:xfrm>
                  <a:prstGeom prst="rect">
                    <a:avLst/>
                  </a:prstGeom>
                </p:spPr>
                <p:txBody>
                  <a:bodyPr wrap="none">
                    <a:spAutoFit/>
                  </a:bodyPr>
                  <a:lstStyle/>
                  <a:p>
                    <a14:m>
                      <m:oMath xmlns:m="http://schemas.openxmlformats.org/officeDocument/2006/math">
                        <m:r>
                          <a:rPr lang="en-US" b="1" i="1">
                            <a:latin typeface="Cambria Math" panose="02040503050406030204" pitchFamily="18" charset="0"/>
                            <a:ea typeface="Cambria Math" panose="02040503050406030204" pitchFamily="18" charset="0"/>
                            <a:sym typeface="Symbol" panose="05050102010706020507" pitchFamily="18" charset="2"/>
                          </a:rPr>
                          <m:t>𝑫</m:t>
                        </m:r>
                      </m:oMath>
                    </a14:m>
                    <a:r>
                      <a:rPr lang="en-US" b="1" i="1" dirty="0" smtClean="0">
                        <a:latin typeface="Cambria Math" panose="02040503050406030204" pitchFamily="18" charset="0"/>
                        <a:ea typeface="Cambria Math" panose="02040503050406030204" pitchFamily="18" charset="0"/>
                      </a:rPr>
                      <a:t> - </a:t>
                    </a:r>
                    <a:r>
                      <a:rPr lang="en-US" dirty="0" smtClean="0">
                        <a:ea typeface="Cambria Math" panose="02040503050406030204" pitchFamily="18" charset="0"/>
                      </a:rPr>
                      <a:t>diameter</a:t>
                    </a:r>
                    <a:endParaRPr lang="uk-UA" dirty="0">
                      <a:ea typeface="Cambria Math" panose="02040503050406030204" pitchFamily="18" charset="0"/>
                    </a:endParaRPr>
                  </a:p>
                </p:txBody>
              </p:sp>
            </mc:Choice>
            <mc:Fallback>
              <p:sp>
                <p:nvSpPr>
                  <p:cNvPr id="98" name="Прямоугольник 97"/>
                  <p:cNvSpPr>
                    <a:spLocks noRot="1" noChangeAspect="1" noMove="1" noResize="1" noEditPoints="1" noAdjustHandles="1" noChangeArrowheads="1" noChangeShapeType="1" noTextEdit="1"/>
                  </p:cNvSpPr>
                  <p:nvPr/>
                </p:nvSpPr>
                <p:spPr>
                  <a:xfrm>
                    <a:off x="9032854" y="5503767"/>
                    <a:ext cx="1430200" cy="369332"/>
                  </a:xfrm>
                  <a:prstGeom prst="rect">
                    <a:avLst/>
                  </a:prstGeom>
                  <a:blipFill>
                    <a:blip r:embed="rId14"/>
                    <a:stretch>
                      <a:fillRect t="-9836" r="-3404" b="-24590"/>
                    </a:stretch>
                  </a:blipFill>
                </p:spPr>
                <p:txBody>
                  <a:bodyPr/>
                  <a:lstStyle/>
                  <a:p>
                    <a:r>
                      <a:rPr lang="uk-UA">
                        <a:noFill/>
                      </a:rPr>
                      <a:t> </a:t>
                    </a:r>
                  </a:p>
                </p:txBody>
              </p:sp>
            </mc:Fallback>
          </mc:AlternateContent>
        </p:grpSp>
      </p:grpSp>
    </p:spTree>
    <p:extLst>
      <p:ext uri="{BB962C8B-B14F-4D97-AF65-F5344CB8AC3E}">
        <p14:creationId xmlns="" xmlns:p14="http://schemas.microsoft.com/office/powerpoint/2010/main" val="1128033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Рисунок 49"/>
          <p:cNvPicPr>
            <a:picLocks noChangeAspect="1"/>
          </p:cNvPicPr>
          <p:nvPr/>
        </p:nvPicPr>
        <p:blipFill>
          <a:blip r:embed="rId2"/>
          <a:stretch>
            <a:fillRect/>
          </a:stretch>
        </p:blipFill>
        <p:spPr>
          <a:xfrm>
            <a:off x="366817" y="2085613"/>
            <a:ext cx="3400743" cy="3817076"/>
          </a:xfrm>
          <a:prstGeom prst="rect">
            <a:avLst/>
          </a:prstGeom>
        </p:spPr>
      </p:pic>
      <p:grpSp>
        <p:nvGrpSpPr>
          <p:cNvPr id="2" name="Группа 9"/>
          <p:cNvGrpSpPr/>
          <p:nvPr/>
        </p:nvGrpSpPr>
        <p:grpSpPr>
          <a:xfrm>
            <a:off x="112829" y="271754"/>
            <a:ext cx="1280598" cy="1107921"/>
            <a:chOff x="150438" y="271753"/>
            <a:chExt cx="1707464" cy="1107921"/>
          </a:xfrm>
        </p:grpSpPr>
        <p:sp>
          <p:nvSpPr>
            <p:cNvPr id="8" name="Прямоугольник 7"/>
            <p:cNvSpPr/>
            <p:nvPr/>
          </p:nvSpPr>
          <p:spPr>
            <a:xfrm>
              <a:off x="150438" y="271753"/>
              <a:ext cx="1707464" cy="11079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7" name="Рисунок 6"/>
            <p:cNvPicPr>
              <a:picLocks noChangeAspect="1"/>
            </p:cNvPicPr>
            <p:nvPr/>
          </p:nvPicPr>
          <p:blipFill>
            <a:blip r:embed="rId3"/>
            <a:stretch>
              <a:fillRect/>
            </a:stretch>
          </p:blipFill>
          <p:spPr>
            <a:xfrm>
              <a:off x="349080" y="317344"/>
              <a:ext cx="1324507" cy="1016738"/>
            </a:xfrm>
            <a:prstGeom prst="rect">
              <a:avLst/>
            </a:prstGeom>
          </p:spPr>
        </p:pic>
      </p:grpSp>
      <p:sp>
        <p:nvSpPr>
          <p:cNvPr id="25" name="Текст 1"/>
          <p:cNvSpPr>
            <a:spLocks noGrp="1"/>
          </p:cNvSpPr>
          <p:nvPr>
            <p:ph type="body" sz="quarter" idx="10"/>
          </p:nvPr>
        </p:nvSpPr>
        <p:spPr>
          <a:xfrm>
            <a:off x="1254766" y="271753"/>
            <a:ext cx="1439048" cy="1116000"/>
          </a:xfrm>
          <a:solidFill>
            <a:schemeClr val="bg1">
              <a:lumMod val="85000"/>
            </a:schemeClr>
          </a:solidFill>
        </p:spPr>
        <p:txBody>
          <a:bodyPr/>
          <a:lstStyle/>
          <a:p>
            <a:pPr>
              <a:spcBef>
                <a:spcPts val="1800"/>
              </a:spcBef>
            </a:pPr>
            <a:r>
              <a:rPr lang="uk-UA" sz="2000" dirty="0" smtClean="0"/>
              <a:t> </a:t>
            </a:r>
          </a:p>
          <a:p>
            <a:pPr>
              <a:spcBef>
                <a:spcPts val="0"/>
              </a:spcBef>
            </a:pPr>
            <a:r>
              <a:rPr lang="en-US" dirty="0"/>
              <a:t>A</a:t>
            </a:r>
            <a:r>
              <a:rPr lang="en-US" dirty="0" smtClean="0"/>
              <a:t>C motor</a:t>
            </a:r>
            <a:endParaRPr lang="en-US" dirty="0"/>
          </a:p>
          <a:p>
            <a:endParaRPr lang="ru-RU" dirty="0"/>
          </a:p>
        </p:txBody>
      </p:sp>
      <p:sp>
        <p:nvSpPr>
          <p:cNvPr id="68" name="Text Box 4514"/>
          <p:cNvSpPr txBox="1">
            <a:spLocks noChangeArrowheads="1"/>
          </p:cNvSpPr>
          <p:nvPr/>
        </p:nvSpPr>
        <p:spPr bwMode="auto">
          <a:xfrm>
            <a:off x="2067189" y="1997132"/>
            <a:ext cx="1311238" cy="6761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2000" dirty="0" smtClean="0">
                <a:latin typeface="Times New Roman"/>
                <a:ea typeface="Calibri"/>
                <a:cs typeface="Times New Roman"/>
              </a:rPr>
              <a:t>Rotor</a:t>
            </a:r>
            <a:endParaRPr lang="ru-RU" sz="2000" dirty="0">
              <a:effectLst/>
              <a:latin typeface="Calibri"/>
              <a:ea typeface="Calibri"/>
              <a:cs typeface="Times New Roman"/>
            </a:endParaRPr>
          </a:p>
        </p:txBody>
      </p:sp>
      <p:cxnSp>
        <p:nvCxnSpPr>
          <p:cNvPr id="31" name="Прямая со стрелкой 30"/>
          <p:cNvCxnSpPr/>
          <p:nvPr/>
        </p:nvCxnSpPr>
        <p:spPr>
          <a:xfrm flipH="1">
            <a:off x="2204978" y="2447246"/>
            <a:ext cx="388735" cy="14418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3" name="Text Box 4514"/>
          <p:cNvSpPr txBox="1">
            <a:spLocks noChangeArrowheads="1"/>
          </p:cNvSpPr>
          <p:nvPr/>
        </p:nvSpPr>
        <p:spPr bwMode="auto">
          <a:xfrm>
            <a:off x="3708536" y="3996314"/>
            <a:ext cx="1311238" cy="676100"/>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2000" dirty="0" smtClean="0">
                <a:latin typeface="Times New Roman"/>
                <a:ea typeface="Calibri"/>
                <a:cs typeface="Times New Roman"/>
              </a:rPr>
              <a:t>Stator</a:t>
            </a:r>
            <a:endParaRPr lang="ru-RU" sz="2000" dirty="0">
              <a:effectLst/>
              <a:latin typeface="Calibri"/>
              <a:ea typeface="Calibri"/>
              <a:cs typeface="Times New Roman"/>
            </a:endParaRPr>
          </a:p>
        </p:txBody>
      </p:sp>
      <p:cxnSp>
        <p:nvCxnSpPr>
          <p:cNvPr id="34" name="Прямая со стрелкой 33"/>
          <p:cNvCxnSpPr/>
          <p:nvPr/>
        </p:nvCxnSpPr>
        <p:spPr>
          <a:xfrm flipH="1">
            <a:off x="3063240" y="4326646"/>
            <a:ext cx="1040130" cy="1953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84" name="Picture 3" descr="image040"/>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374696" y="322112"/>
            <a:ext cx="2406126" cy="3208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5" name="Picture 2" descr="Failtrial"/>
          <p:cNvPicPr>
            <a:picLocks noChangeAspect="1" noChangeArrowheads="1" noCrop="1"/>
          </p:cNvPicPr>
          <p:nvPr/>
        </p:nvPicPr>
        <p:blipFill>
          <a:blip r:embed="rId5">
            <a:extLst>
              <a:ext uri="{28A0092B-C50C-407E-A947-70E740481C1C}">
                <a14:useLocalDpi xmlns="" xmlns:a14="http://schemas.microsoft.com/office/drawing/2010/main" val="0"/>
              </a:ext>
            </a:extLst>
          </a:blip>
          <a:srcRect/>
          <a:stretch>
            <a:fillRect/>
          </a:stretch>
        </p:blipFill>
        <p:spPr bwMode="auto">
          <a:xfrm>
            <a:off x="6735206" y="317343"/>
            <a:ext cx="2430000" cy="322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Группа 85"/>
          <p:cNvGrpSpPr/>
          <p:nvPr/>
        </p:nvGrpSpPr>
        <p:grpSpPr>
          <a:xfrm>
            <a:off x="3444036" y="420219"/>
            <a:ext cx="2119956" cy="2808000"/>
            <a:chOff x="9271696" y="1972490"/>
            <a:chExt cx="3659692" cy="3600450"/>
          </a:xfrm>
        </p:grpSpPr>
        <p:sp>
          <p:nvSpPr>
            <p:cNvPr id="87" name="Oval 160"/>
            <p:cNvSpPr>
              <a:spLocks noChangeArrowheads="1"/>
            </p:cNvSpPr>
            <p:nvPr/>
          </p:nvSpPr>
          <p:spPr bwMode="auto">
            <a:xfrm>
              <a:off x="11014276" y="2141192"/>
              <a:ext cx="144462" cy="146050"/>
            </a:xfrm>
            <a:prstGeom prst="ellipse">
              <a:avLst/>
            </a:prstGeom>
            <a:solidFill>
              <a:srgbClr val="FF33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88" name="Text Box 167"/>
            <p:cNvSpPr txBox="1">
              <a:spLocks noChangeArrowheads="1"/>
            </p:cNvSpPr>
            <p:nvPr/>
          </p:nvSpPr>
          <p:spPr bwMode="auto">
            <a:xfrm>
              <a:off x="9580577" y="4579422"/>
              <a:ext cx="609355" cy="355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de-DE" sz="1200" b="1" dirty="0">
                  <a:cs typeface="Arial" panose="020B0604020202020204" pitchFamily="34" charset="0"/>
                </a:rPr>
                <a:t>C</a:t>
              </a:r>
              <a:r>
                <a:rPr lang="de-DE" altLang="de-DE" sz="1200" b="1" baseline="-20000" dirty="0">
                  <a:cs typeface="Arial" panose="020B0604020202020204" pitchFamily="34" charset="0"/>
                </a:rPr>
                <a:t>1</a:t>
              </a:r>
            </a:p>
          </p:txBody>
        </p:sp>
        <p:sp>
          <p:nvSpPr>
            <p:cNvPr id="89" name="Text Box 168"/>
            <p:cNvSpPr txBox="1">
              <a:spLocks noChangeArrowheads="1"/>
            </p:cNvSpPr>
            <p:nvPr/>
          </p:nvSpPr>
          <p:spPr bwMode="auto">
            <a:xfrm>
              <a:off x="12322033" y="4565804"/>
              <a:ext cx="609355" cy="355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de-DE" sz="1200" b="1" dirty="0">
                  <a:cs typeface="Arial" panose="020B0604020202020204" pitchFamily="34" charset="0"/>
                </a:rPr>
                <a:t>B</a:t>
              </a:r>
              <a:r>
                <a:rPr lang="de-DE" altLang="de-DE" sz="1200" b="1" baseline="-20000" dirty="0">
                  <a:cs typeface="Arial" panose="020B0604020202020204" pitchFamily="34" charset="0"/>
                </a:rPr>
                <a:t>1</a:t>
              </a:r>
            </a:p>
          </p:txBody>
        </p:sp>
        <p:sp>
          <p:nvSpPr>
            <p:cNvPr id="90" name="Text Box 166"/>
            <p:cNvSpPr txBox="1">
              <a:spLocks noChangeArrowheads="1"/>
            </p:cNvSpPr>
            <p:nvPr/>
          </p:nvSpPr>
          <p:spPr bwMode="auto">
            <a:xfrm>
              <a:off x="11139648" y="1984021"/>
              <a:ext cx="290565" cy="236781"/>
            </a:xfrm>
            <a:prstGeom prst="rect">
              <a:avLst/>
            </a:prstGeom>
            <a:noFill/>
            <a:ln>
              <a:noFill/>
            </a:ln>
            <a:effectLs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de-DE" sz="1200" b="1" dirty="0">
                  <a:solidFill>
                    <a:schemeClr val="tx1">
                      <a:lumMod val="75000"/>
                      <a:lumOff val="25000"/>
                    </a:schemeClr>
                  </a:solidFill>
                  <a:cs typeface="Arial" panose="020B0604020202020204" pitchFamily="34" charset="0"/>
                </a:rPr>
                <a:t>A</a:t>
              </a:r>
              <a:r>
                <a:rPr lang="de-DE" altLang="de-DE" sz="1200" b="1" baseline="-25000" dirty="0">
                  <a:solidFill>
                    <a:schemeClr val="tx1">
                      <a:lumMod val="75000"/>
                      <a:lumOff val="25000"/>
                    </a:schemeClr>
                  </a:solidFill>
                  <a:cs typeface="Arial" panose="020B0604020202020204" pitchFamily="34" charset="0"/>
                </a:rPr>
                <a:t>1</a:t>
              </a:r>
            </a:p>
          </p:txBody>
        </p:sp>
        <p:sp>
          <p:nvSpPr>
            <p:cNvPr id="91" name="Text Box 166"/>
            <p:cNvSpPr txBox="1">
              <a:spLocks noChangeArrowheads="1"/>
            </p:cNvSpPr>
            <p:nvPr/>
          </p:nvSpPr>
          <p:spPr bwMode="auto">
            <a:xfrm>
              <a:off x="11155018" y="5325867"/>
              <a:ext cx="290565" cy="236781"/>
            </a:xfrm>
            <a:prstGeom prst="rect">
              <a:avLst/>
            </a:prstGeom>
            <a:noFill/>
            <a:ln>
              <a:noFill/>
            </a:ln>
            <a:effectLs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de-DE" sz="1200" b="1" dirty="0">
                  <a:solidFill>
                    <a:schemeClr val="tx1">
                      <a:lumMod val="75000"/>
                      <a:lumOff val="25000"/>
                    </a:schemeClr>
                  </a:solidFill>
                  <a:cs typeface="Arial" panose="020B0604020202020204" pitchFamily="34" charset="0"/>
                </a:rPr>
                <a:t>A</a:t>
              </a:r>
              <a:r>
                <a:rPr lang="de-DE" altLang="de-DE" sz="1200" b="1" baseline="-25000" dirty="0">
                  <a:solidFill>
                    <a:schemeClr val="tx1">
                      <a:lumMod val="75000"/>
                      <a:lumOff val="25000"/>
                    </a:schemeClr>
                  </a:solidFill>
                  <a:cs typeface="Arial" panose="020B0604020202020204" pitchFamily="34" charset="0"/>
                </a:rPr>
                <a:t>1</a:t>
              </a:r>
            </a:p>
          </p:txBody>
        </p:sp>
        <p:sp>
          <p:nvSpPr>
            <p:cNvPr id="92" name="Text Box 166"/>
            <p:cNvSpPr txBox="1">
              <a:spLocks noChangeArrowheads="1"/>
            </p:cNvSpPr>
            <p:nvPr/>
          </p:nvSpPr>
          <p:spPr bwMode="auto">
            <a:xfrm>
              <a:off x="12492551" y="3017344"/>
              <a:ext cx="290565" cy="236781"/>
            </a:xfrm>
            <a:prstGeom prst="rect">
              <a:avLst/>
            </a:prstGeom>
            <a:noFill/>
            <a:ln>
              <a:noFill/>
            </a:ln>
            <a:effectLs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de-DE" sz="1200" b="1" dirty="0">
                  <a:solidFill>
                    <a:schemeClr val="tx1">
                      <a:lumMod val="75000"/>
                      <a:lumOff val="25000"/>
                    </a:schemeClr>
                  </a:solidFill>
                  <a:cs typeface="Arial" panose="020B0604020202020204" pitchFamily="34" charset="0"/>
                </a:rPr>
                <a:t>C</a:t>
              </a:r>
              <a:r>
                <a:rPr lang="de-DE" altLang="de-DE" sz="1200" b="1" baseline="-25000" dirty="0">
                  <a:solidFill>
                    <a:schemeClr val="tx1">
                      <a:lumMod val="75000"/>
                      <a:lumOff val="25000"/>
                    </a:schemeClr>
                  </a:solidFill>
                  <a:cs typeface="Arial" panose="020B0604020202020204" pitchFamily="34" charset="0"/>
                </a:rPr>
                <a:t>2</a:t>
              </a:r>
            </a:p>
          </p:txBody>
        </p:sp>
        <p:sp>
          <p:nvSpPr>
            <p:cNvPr id="93" name="Text Box 166"/>
            <p:cNvSpPr txBox="1">
              <a:spLocks noChangeArrowheads="1"/>
            </p:cNvSpPr>
            <p:nvPr/>
          </p:nvSpPr>
          <p:spPr bwMode="auto">
            <a:xfrm>
              <a:off x="9507043" y="3007903"/>
              <a:ext cx="290565" cy="236781"/>
            </a:xfrm>
            <a:prstGeom prst="rect">
              <a:avLst/>
            </a:prstGeom>
            <a:noFill/>
            <a:ln>
              <a:noFill/>
            </a:ln>
            <a:effectLs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de-DE" sz="1200" b="1" dirty="0">
                  <a:solidFill>
                    <a:schemeClr val="tx1">
                      <a:lumMod val="75000"/>
                      <a:lumOff val="25000"/>
                    </a:schemeClr>
                  </a:solidFill>
                  <a:cs typeface="Arial" panose="020B0604020202020204" pitchFamily="34" charset="0"/>
                </a:rPr>
                <a:t>B</a:t>
              </a:r>
              <a:r>
                <a:rPr lang="de-DE" altLang="de-DE" sz="1200" b="1" baseline="-25000" dirty="0">
                  <a:solidFill>
                    <a:schemeClr val="tx1">
                      <a:lumMod val="75000"/>
                      <a:lumOff val="25000"/>
                    </a:schemeClr>
                  </a:solidFill>
                  <a:cs typeface="Arial" panose="020B0604020202020204" pitchFamily="34" charset="0"/>
                </a:rPr>
                <a:t>2</a:t>
              </a:r>
            </a:p>
          </p:txBody>
        </p:sp>
        <p:sp>
          <p:nvSpPr>
            <p:cNvPr id="94" name="Oval 164"/>
            <p:cNvSpPr>
              <a:spLocks noChangeArrowheads="1"/>
            </p:cNvSpPr>
            <p:nvPr/>
          </p:nvSpPr>
          <p:spPr bwMode="auto">
            <a:xfrm>
              <a:off x="9652665" y="2916508"/>
              <a:ext cx="146050" cy="146050"/>
            </a:xfrm>
            <a:prstGeom prst="ellipse">
              <a:avLst/>
            </a:prstGeom>
            <a:solidFill>
              <a:schemeClr val="accent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95" name="Rad 82"/>
            <p:cNvSpPr/>
            <p:nvPr/>
          </p:nvSpPr>
          <p:spPr>
            <a:xfrm>
              <a:off x="9271696" y="1972490"/>
              <a:ext cx="3635599" cy="3600450"/>
            </a:xfrm>
            <a:prstGeom prst="donut">
              <a:avLst>
                <a:gd name="adj" fmla="val 9038"/>
              </a:avLst>
            </a:prstGeom>
            <a:solidFill>
              <a:schemeClr val="bg2">
                <a:lumMod val="75000"/>
                <a:alpha val="5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solidFill>
                  <a:schemeClr val="tx1"/>
                </a:solidFill>
              </a:endParaRPr>
            </a:p>
          </p:txBody>
        </p:sp>
        <p:sp>
          <p:nvSpPr>
            <p:cNvPr id="96" name="Oval 162"/>
            <p:cNvSpPr>
              <a:spLocks noChangeArrowheads="1"/>
            </p:cNvSpPr>
            <p:nvPr/>
          </p:nvSpPr>
          <p:spPr bwMode="auto">
            <a:xfrm>
              <a:off x="12365590" y="2906508"/>
              <a:ext cx="146050" cy="146050"/>
            </a:xfrm>
            <a:prstGeom prst="ellipse">
              <a:avLst/>
            </a:prstGeom>
            <a:solidFill>
              <a:srgbClr val="0099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97" name="Oval 161"/>
            <p:cNvSpPr>
              <a:spLocks noChangeArrowheads="1"/>
            </p:cNvSpPr>
            <p:nvPr/>
          </p:nvSpPr>
          <p:spPr bwMode="auto">
            <a:xfrm>
              <a:off x="12376876" y="4479719"/>
              <a:ext cx="146050" cy="146050"/>
            </a:xfrm>
            <a:prstGeom prst="ellipse">
              <a:avLst/>
            </a:prstGeom>
            <a:solidFill>
              <a:schemeClr val="accent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98" name="Oval 163"/>
            <p:cNvSpPr>
              <a:spLocks noChangeArrowheads="1"/>
            </p:cNvSpPr>
            <p:nvPr/>
          </p:nvSpPr>
          <p:spPr bwMode="auto">
            <a:xfrm>
              <a:off x="9646689" y="4478879"/>
              <a:ext cx="146050" cy="146050"/>
            </a:xfrm>
            <a:prstGeom prst="ellipse">
              <a:avLst/>
            </a:prstGeom>
            <a:solidFill>
              <a:srgbClr val="0099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99" name="Oval 165"/>
            <p:cNvSpPr>
              <a:spLocks noChangeArrowheads="1"/>
            </p:cNvSpPr>
            <p:nvPr/>
          </p:nvSpPr>
          <p:spPr bwMode="auto">
            <a:xfrm>
              <a:off x="11015002" y="5252842"/>
              <a:ext cx="146050" cy="146050"/>
            </a:xfrm>
            <a:prstGeom prst="ellipse">
              <a:avLst/>
            </a:prstGeom>
            <a:solidFill>
              <a:srgbClr val="FF33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grpSp>
      <p:grpSp>
        <p:nvGrpSpPr>
          <p:cNvPr id="5" name="Группа 99"/>
          <p:cNvGrpSpPr/>
          <p:nvPr/>
        </p:nvGrpSpPr>
        <p:grpSpPr>
          <a:xfrm>
            <a:off x="6822572" y="420220"/>
            <a:ext cx="2106000" cy="2808000"/>
            <a:chOff x="9243049" y="1984021"/>
            <a:chExt cx="3701036" cy="3577388"/>
          </a:xfrm>
        </p:grpSpPr>
        <p:sp>
          <p:nvSpPr>
            <p:cNvPr id="101" name="Oval 160"/>
            <p:cNvSpPr>
              <a:spLocks noChangeArrowheads="1"/>
            </p:cNvSpPr>
            <p:nvPr/>
          </p:nvSpPr>
          <p:spPr bwMode="auto">
            <a:xfrm>
              <a:off x="11014276" y="2141192"/>
              <a:ext cx="144462" cy="146050"/>
            </a:xfrm>
            <a:prstGeom prst="ellipse">
              <a:avLst/>
            </a:prstGeom>
            <a:solidFill>
              <a:srgbClr val="FF33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102" name="Text Box 167"/>
            <p:cNvSpPr txBox="1">
              <a:spLocks noChangeArrowheads="1"/>
            </p:cNvSpPr>
            <p:nvPr/>
          </p:nvSpPr>
          <p:spPr bwMode="auto">
            <a:xfrm>
              <a:off x="9580578" y="4579422"/>
              <a:ext cx="620322" cy="3528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de-DE" sz="1200" b="1" dirty="0">
                  <a:cs typeface="Arial" panose="020B0604020202020204" pitchFamily="34" charset="0"/>
                </a:rPr>
                <a:t>C</a:t>
              </a:r>
              <a:r>
                <a:rPr lang="de-DE" altLang="de-DE" sz="1200" b="1" baseline="-20000" dirty="0">
                  <a:cs typeface="Arial" panose="020B0604020202020204" pitchFamily="34" charset="0"/>
                </a:rPr>
                <a:t>1</a:t>
              </a:r>
            </a:p>
          </p:txBody>
        </p:sp>
        <p:sp>
          <p:nvSpPr>
            <p:cNvPr id="103" name="Text Box 168"/>
            <p:cNvSpPr txBox="1">
              <a:spLocks noChangeArrowheads="1"/>
            </p:cNvSpPr>
            <p:nvPr/>
          </p:nvSpPr>
          <p:spPr bwMode="auto">
            <a:xfrm>
              <a:off x="12322033" y="4565805"/>
              <a:ext cx="620322" cy="3528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de-DE" sz="1200" b="1" dirty="0">
                  <a:cs typeface="Arial" panose="020B0604020202020204" pitchFamily="34" charset="0"/>
                </a:rPr>
                <a:t>B</a:t>
              </a:r>
              <a:r>
                <a:rPr lang="de-DE" altLang="de-DE" sz="1200" b="1" baseline="-20000" dirty="0">
                  <a:cs typeface="Arial" panose="020B0604020202020204" pitchFamily="34" charset="0"/>
                </a:rPr>
                <a:t>1</a:t>
              </a:r>
            </a:p>
          </p:txBody>
        </p:sp>
        <p:sp>
          <p:nvSpPr>
            <p:cNvPr id="104" name="Text Box 166"/>
            <p:cNvSpPr txBox="1">
              <a:spLocks noChangeArrowheads="1"/>
            </p:cNvSpPr>
            <p:nvPr/>
          </p:nvSpPr>
          <p:spPr bwMode="auto">
            <a:xfrm>
              <a:off x="11139645" y="1984021"/>
              <a:ext cx="295795" cy="235264"/>
            </a:xfrm>
            <a:prstGeom prst="rect">
              <a:avLst/>
            </a:prstGeom>
            <a:noFill/>
            <a:ln>
              <a:noFill/>
            </a:ln>
            <a:effectLs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de-DE" sz="1200" b="1" dirty="0">
                  <a:solidFill>
                    <a:schemeClr val="tx1">
                      <a:lumMod val="75000"/>
                      <a:lumOff val="25000"/>
                    </a:schemeClr>
                  </a:solidFill>
                  <a:cs typeface="Arial" panose="020B0604020202020204" pitchFamily="34" charset="0"/>
                </a:rPr>
                <a:t>A</a:t>
              </a:r>
              <a:r>
                <a:rPr lang="de-DE" altLang="de-DE" sz="1200" b="1" baseline="-25000" dirty="0">
                  <a:solidFill>
                    <a:schemeClr val="tx1">
                      <a:lumMod val="75000"/>
                      <a:lumOff val="25000"/>
                    </a:schemeClr>
                  </a:solidFill>
                  <a:cs typeface="Arial" panose="020B0604020202020204" pitchFamily="34" charset="0"/>
                </a:rPr>
                <a:t>1</a:t>
              </a:r>
            </a:p>
          </p:txBody>
        </p:sp>
        <p:sp>
          <p:nvSpPr>
            <p:cNvPr id="105" name="Text Box 166"/>
            <p:cNvSpPr txBox="1">
              <a:spLocks noChangeArrowheads="1"/>
            </p:cNvSpPr>
            <p:nvPr/>
          </p:nvSpPr>
          <p:spPr bwMode="auto">
            <a:xfrm>
              <a:off x="11155015" y="5325867"/>
              <a:ext cx="295795" cy="235264"/>
            </a:xfrm>
            <a:prstGeom prst="rect">
              <a:avLst/>
            </a:prstGeom>
            <a:noFill/>
            <a:ln>
              <a:noFill/>
            </a:ln>
            <a:effectLs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de-DE" sz="1200" b="1" dirty="0">
                  <a:solidFill>
                    <a:schemeClr val="tx1">
                      <a:lumMod val="75000"/>
                      <a:lumOff val="25000"/>
                    </a:schemeClr>
                  </a:solidFill>
                  <a:cs typeface="Arial" panose="020B0604020202020204" pitchFamily="34" charset="0"/>
                </a:rPr>
                <a:t>A</a:t>
              </a:r>
              <a:r>
                <a:rPr lang="de-DE" altLang="de-DE" sz="1200" b="1" baseline="-25000" dirty="0">
                  <a:solidFill>
                    <a:schemeClr val="tx1">
                      <a:lumMod val="75000"/>
                      <a:lumOff val="25000"/>
                    </a:schemeClr>
                  </a:solidFill>
                  <a:cs typeface="Arial" panose="020B0604020202020204" pitchFamily="34" charset="0"/>
                </a:rPr>
                <a:t>1</a:t>
              </a:r>
            </a:p>
          </p:txBody>
        </p:sp>
        <p:sp>
          <p:nvSpPr>
            <p:cNvPr id="106" name="Text Box 166"/>
            <p:cNvSpPr txBox="1">
              <a:spLocks noChangeArrowheads="1"/>
            </p:cNvSpPr>
            <p:nvPr/>
          </p:nvSpPr>
          <p:spPr bwMode="auto">
            <a:xfrm>
              <a:off x="12492548" y="3017343"/>
              <a:ext cx="295795" cy="235264"/>
            </a:xfrm>
            <a:prstGeom prst="rect">
              <a:avLst/>
            </a:prstGeom>
            <a:noFill/>
            <a:ln>
              <a:noFill/>
            </a:ln>
            <a:effectLs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de-DE" sz="1200" b="1" dirty="0">
                  <a:solidFill>
                    <a:schemeClr val="tx1">
                      <a:lumMod val="75000"/>
                      <a:lumOff val="25000"/>
                    </a:schemeClr>
                  </a:solidFill>
                  <a:cs typeface="Arial" panose="020B0604020202020204" pitchFamily="34" charset="0"/>
                </a:rPr>
                <a:t>C</a:t>
              </a:r>
              <a:r>
                <a:rPr lang="de-DE" altLang="de-DE" sz="1200" b="1" baseline="-25000" dirty="0">
                  <a:solidFill>
                    <a:schemeClr val="tx1">
                      <a:lumMod val="75000"/>
                      <a:lumOff val="25000"/>
                    </a:schemeClr>
                  </a:solidFill>
                  <a:cs typeface="Arial" panose="020B0604020202020204" pitchFamily="34" charset="0"/>
                </a:rPr>
                <a:t>2</a:t>
              </a:r>
            </a:p>
          </p:txBody>
        </p:sp>
        <p:sp>
          <p:nvSpPr>
            <p:cNvPr id="107" name="Text Box 166"/>
            <p:cNvSpPr txBox="1">
              <a:spLocks noChangeArrowheads="1"/>
            </p:cNvSpPr>
            <p:nvPr/>
          </p:nvSpPr>
          <p:spPr bwMode="auto">
            <a:xfrm>
              <a:off x="9507040" y="3007903"/>
              <a:ext cx="295795" cy="235264"/>
            </a:xfrm>
            <a:prstGeom prst="rect">
              <a:avLst/>
            </a:prstGeom>
            <a:noFill/>
            <a:ln>
              <a:noFill/>
            </a:ln>
            <a:effectLs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de-DE" sz="1200" b="1" dirty="0">
                  <a:solidFill>
                    <a:schemeClr val="tx1">
                      <a:lumMod val="75000"/>
                      <a:lumOff val="25000"/>
                    </a:schemeClr>
                  </a:solidFill>
                  <a:cs typeface="Arial" panose="020B0604020202020204" pitchFamily="34" charset="0"/>
                </a:rPr>
                <a:t>B</a:t>
              </a:r>
              <a:r>
                <a:rPr lang="de-DE" altLang="de-DE" sz="1200" b="1" baseline="-25000" dirty="0">
                  <a:solidFill>
                    <a:schemeClr val="tx1">
                      <a:lumMod val="75000"/>
                      <a:lumOff val="25000"/>
                    </a:schemeClr>
                  </a:solidFill>
                  <a:cs typeface="Arial" panose="020B0604020202020204" pitchFamily="34" charset="0"/>
                </a:rPr>
                <a:t>2</a:t>
              </a:r>
            </a:p>
          </p:txBody>
        </p:sp>
        <p:sp>
          <p:nvSpPr>
            <p:cNvPr id="108" name="Oval 164"/>
            <p:cNvSpPr>
              <a:spLocks noChangeArrowheads="1"/>
            </p:cNvSpPr>
            <p:nvPr/>
          </p:nvSpPr>
          <p:spPr bwMode="auto">
            <a:xfrm>
              <a:off x="9652665" y="2916508"/>
              <a:ext cx="146050" cy="146050"/>
            </a:xfrm>
            <a:prstGeom prst="ellipse">
              <a:avLst/>
            </a:prstGeom>
            <a:solidFill>
              <a:schemeClr val="accent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109" name="Rad 82"/>
            <p:cNvSpPr/>
            <p:nvPr/>
          </p:nvSpPr>
          <p:spPr>
            <a:xfrm>
              <a:off x="9243049" y="1984024"/>
              <a:ext cx="3701036" cy="3577385"/>
            </a:xfrm>
            <a:prstGeom prst="donut">
              <a:avLst>
                <a:gd name="adj" fmla="val 9038"/>
              </a:avLst>
            </a:prstGeom>
            <a:solidFill>
              <a:schemeClr val="bg2">
                <a:lumMod val="75000"/>
                <a:alpha val="5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solidFill>
                  <a:schemeClr val="tx1"/>
                </a:solidFill>
              </a:endParaRPr>
            </a:p>
          </p:txBody>
        </p:sp>
        <p:sp>
          <p:nvSpPr>
            <p:cNvPr id="110" name="Oval 162"/>
            <p:cNvSpPr>
              <a:spLocks noChangeArrowheads="1"/>
            </p:cNvSpPr>
            <p:nvPr/>
          </p:nvSpPr>
          <p:spPr bwMode="auto">
            <a:xfrm>
              <a:off x="12365590" y="2906508"/>
              <a:ext cx="146050" cy="146050"/>
            </a:xfrm>
            <a:prstGeom prst="ellipse">
              <a:avLst/>
            </a:prstGeom>
            <a:solidFill>
              <a:srgbClr val="0099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111" name="Oval 161"/>
            <p:cNvSpPr>
              <a:spLocks noChangeArrowheads="1"/>
            </p:cNvSpPr>
            <p:nvPr/>
          </p:nvSpPr>
          <p:spPr bwMode="auto">
            <a:xfrm>
              <a:off x="12376876" y="4479719"/>
              <a:ext cx="146050" cy="146050"/>
            </a:xfrm>
            <a:prstGeom prst="ellipse">
              <a:avLst/>
            </a:prstGeom>
            <a:solidFill>
              <a:schemeClr val="accent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112" name="Oval 163"/>
            <p:cNvSpPr>
              <a:spLocks noChangeArrowheads="1"/>
            </p:cNvSpPr>
            <p:nvPr/>
          </p:nvSpPr>
          <p:spPr bwMode="auto">
            <a:xfrm>
              <a:off x="9646689" y="4478879"/>
              <a:ext cx="146050" cy="146050"/>
            </a:xfrm>
            <a:prstGeom prst="ellipse">
              <a:avLst/>
            </a:prstGeom>
            <a:solidFill>
              <a:srgbClr val="0099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sp>
          <p:nvSpPr>
            <p:cNvPr id="113" name="Oval 165"/>
            <p:cNvSpPr>
              <a:spLocks noChangeArrowheads="1"/>
            </p:cNvSpPr>
            <p:nvPr/>
          </p:nvSpPr>
          <p:spPr bwMode="auto">
            <a:xfrm>
              <a:off x="11015002" y="5252842"/>
              <a:ext cx="146050" cy="146050"/>
            </a:xfrm>
            <a:prstGeom prst="ellipse">
              <a:avLst/>
            </a:prstGeom>
            <a:solidFill>
              <a:srgbClr val="FF33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de-DE" altLang="de-DE"/>
            </a:p>
          </p:txBody>
        </p:sp>
      </p:grpSp>
      <p:pic>
        <p:nvPicPr>
          <p:cNvPr id="17" name="Рисунок 16"/>
          <p:cNvPicPr>
            <a:picLocks noChangeAspect="1"/>
          </p:cNvPicPr>
          <p:nvPr/>
        </p:nvPicPr>
        <p:blipFill rotWithShape="1">
          <a:blip r:embed="rId6"/>
          <a:srcRect l="11611" t="19099" r="39814" b="19143"/>
          <a:stretch/>
        </p:blipFill>
        <p:spPr>
          <a:xfrm>
            <a:off x="4909495" y="3417136"/>
            <a:ext cx="2223536" cy="2827020"/>
          </a:xfrm>
          <a:prstGeom prst="rect">
            <a:avLst/>
          </a:prstGeom>
        </p:spPr>
      </p:pic>
      <p:pic>
        <p:nvPicPr>
          <p:cNvPr id="115" name="Рисунок 114"/>
          <p:cNvPicPr>
            <a:picLocks noChangeAspect="1"/>
          </p:cNvPicPr>
          <p:nvPr/>
        </p:nvPicPr>
        <p:blipFill rotWithShape="1">
          <a:blip r:embed="rId6"/>
          <a:srcRect l="57858" t="19098" r="5864" b="50388"/>
          <a:stretch/>
        </p:blipFill>
        <p:spPr>
          <a:xfrm>
            <a:off x="7010969" y="4263117"/>
            <a:ext cx="1660665" cy="1396803"/>
          </a:xfrm>
          <a:prstGeom prst="rect">
            <a:avLst/>
          </a:prstGeom>
        </p:spPr>
      </p:pic>
      <mc:AlternateContent xmlns:mc="http://schemas.openxmlformats.org/markup-compatibility/2006">
        <mc:Choice xmlns="" xmlns:a14="http://schemas.microsoft.com/office/drawing/2010/main" Requires="a14">
          <p:sp>
            <p:nvSpPr>
              <p:cNvPr id="44" name="TextBox 43"/>
              <p:cNvSpPr txBox="1"/>
              <p:nvPr/>
            </p:nvSpPr>
            <p:spPr>
              <a:xfrm>
                <a:off x="3906128" y="5493657"/>
                <a:ext cx="2786903" cy="775662"/>
              </a:xfrm>
              <a:prstGeom prst="rect">
                <a:avLst/>
              </a:prstGeom>
              <a:solidFill>
                <a:schemeClr val="bg1">
                  <a:lumMod val="95000"/>
                </a:schemeClr>
              </a:solidFill>
            </p:spPr>
            <p:txBody>
              <a:bodyPr wrap="square" rtlCol="0">
                <a:spAutoFit/>
              </a:bodyPr>
              <a:lstStyle/>
              <a:p>
                <a:r>
                  <a:rPr lang="en-US" sz="2800" b="1" i="1" dirty="0" smtClean="0">
                    <a:latin typeface="Cambria" panose="02040503050406030204" pitchFamily="18" charset="0"/>
                    <a:ea typeface="Cambria" panose="02040503050406030204" pitchFamily="18" charset="0"/>
                  </a:rPr>
                  <a:t>E</a:t>
                </a:r>
                <a14:m>
                  <m:oMath xmlns:m="http://schemas.openxmlformats.org/officeDocument/2006/math">
                    <m:r>
                      <a:rPr lang="en-US" sz="2800" b="1" i="1" smtClean="0">
                        <a:latin typeface="Cambria Math" panose="02040503050406030204" pitchFamily="18" charset="0"/>
                      </a:rPr>
                      <m:t>=−</m:t>
                    </m:r>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𝒅</m:t>
                        </m:r>
                        <m:r>
                          <a:rPr lang="en-US" sz="2800" b="1" i="1" smtClean="0">
                            <a:latin typeface="Cambria Math" panose="02040503050406030204" pitchFamily="18" charset="0"/>
                            <a:sym typeface="Symbol" panose="05050102010706020507" pitchFamily="18" charset="2"/>
                          </a:rPr>
                          <m:t></m:t>
                        </m:r>
                      </m:num>
                      <m:den>
                        <m:r>
                          <a:rPr lang="en-US" sz="2800" b="1" i="1" smtClean="0">
                            <a:latin typeface="Cambria Math" panose="02040503050406030204" pitchFamily="18" charset="0"/>
                          </a:rPr>
                          <m:t>𝒅𝒕</m:t>
                        </m:r>
                      </m:den>
                    </m:f>
                  </m:oMath>
                </a14:m>
                <a:r>
                  <a:rPr lang="en-US" sz="2800" b="1" i="1" dirty="0" smtClean="0"/>
                  <a:t>=k</a:t>
                </a:r>
                <a:r>
                  <a:rPr lang="en-US" sz="2800" b="1" i="1" dirty="0" smtClean="0">
                    <a:sym typeface="Symbol" panose="05050102010706020507" pitchFamily="18" charset="2"/>
                  </a:rPr>
                  <a:t></a:t>
                </a:r>
                <a:r>
                  <a:rPr lang="en-US" sz="2800" b="1" i="1" baseline="-25000" dirty="0" smtClean="0">
                    <a:sym typeface="Symbol" panose="05050102010706020507" pitchFamily="18" charset="2"/>
                  </a:rPr>
                  <a:t>r</a:t>
                </a:r>
                <a:r>
                  <a:rPr lang="en-US" sz="2800" b="1" i="1" dirty="0" smtClean="0">
                    <a:sym typeface="Symbol" panose="05050102010706020507" pitchFamily="18" charset="2"/>
                  </a:rPr>
                  <a:t></a:t>
                </a:r>
                <a:endParaRPr lang="uk-UA" sz="2800" b="1" i="1" dirty="0"/>
              </a:p>
            </p:txBody>
          </p:sp>
        </mc:Choice>
        <mc:Fallback>
          <p:sp>
            <p:nvSpPr>
              <p:cNvPr id="44" name="TextBox 43"/>
              <p:cNvSpPr txBox="1">
                <a:spLocks noRot="1" noChangeAspect="1" noMove="1" noResize="1" noEditPoints="1" noAdjustHandles="1" noChangeArrowheads="1" noChangeShapeType="1" noTextEdit="1"/>
              </p:cNvSpPr>
              <p:nvPr/>
            </p:nvSpPr>
            <p:spPr>
              <a:xfrm>
                <a:off x="2929597" y="5493657"/>
                <a:ext cx="2090177" cy="775662"/>
              </a:xfrm>
              <a:prstGeom prst="rect">
                <a:avLst/>
              </a:prstGeom>
              <a:blipFill>
                <a:blip r:embed="rId7"/>
                <a:stretch>
                  <a:fillRect l="-4595" r="-1751" b="-7874"/>
                </a:stretch>
              </a:blipFill>
            </p:spPr>
            <p:txBody>
              <a:bodyPr/>
              <a:lstStyle/>
              <a:p>
                <a:r>
                  <a:rPr lang="uk-UA">
                    <a:noFill/>
                  </a:rPr>
                  <a:t> </a:t>
                </a:r>
              </a:p>
            </p:txBody>
          </p:sp>
        </mc:Fallback>
      </mc:AlternateContent>
    </p:spTree>
    <p:extLst>
      <p:ext uri="{BB962C8B-B14F-4D97-AF65-F5344CB8AC3E}">
        <p14:creationId xmlns="" xmlns:p14="http://schemas.microsoft.com/office/powerpoint/2010/main" val="36061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Box 4514"/>
          <p:cNvSpPr txBox="1">
            <a:spLocks noChangeArrowheads="1"/>
          </p:cNvSpPr>
          <p:nvPr/>
        </p:nvSpPr>
        <p:spPr bwMode="auto">
          <a:xfrm>
            <a:off x="885893" y="2153094"/>
            <a:ext cx="2274715" cy="893917"/>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2000" dirty="0" smtClean="0">
                <a:latin typeface="Times New Roman"/>
                <a:ea typeface="Calibri"/>
                <a:cs typeface="Times New Roman"/>
              </a:rPr>
              <a:t>Synchronous motor with permanent magnets</a:t>
            </a:r>
            <a:endParaRPr lang="ru-RU" sz="2000" dirty="0">
              <a:effectLst/>
              <a:latin typeface="Calibri"/>
              <a:ea typeface="Calibri"/>
              <a:cs typeface="Times New Roman"/>
            </a:endParaRPr>
          </a:p>
        </p:txBody>
      </p:sp>
      <p:pic>
        <p:nvPicPr>
          <p:cNvPr id="4" name="Рисунок 3"/>
          <p:cNvPicPr>
            <a:picLocks noChangeAspect="1"/>
          </p:cNvPicPr>
          <p:nvPr/>
        </p:nvPicPr>
        <p:blipFill>
          <a:blip r:embed="rId2"/>
          <a:stretch>
            <a:fillRect/>
          </a:stretch>
        </p:blipFill>
        <p:spPr>
          <a:xfrm>
            <a:off x="789295" y="3047010"/>
            <a:ext cx="2801846" cy="2587384"/>
          </a:xfrm>
          <a:prstGeom prst="rect">
            <a:avLst/>
          </a:prstGeom>
        </p:spPr>
      </p:pic>
      <p:sp>
        <p:nvSpPr>
          <p:cNvPr id="25" name="Текст 1"/>
          <p:cNvSpPr>
            <a:spLocks noGrp="1"/>
          </p:cNvSpPr>
          <p:nvPr>
            <p:ph type="body" sz="quarter" idx="10"/>
          </p:nvPr>
        </p:nvSpPr>
        <p:spPr>
          <a:xfrm>
            <a:off x="251461" y="271753"/>
            <a:ext cx="3619500" cy="1116000"/>
          </a:xfrm>
          <a:solidFill>
            <a:schemeClr val="bg1">
              <a:lumMod val="85000"/>
            </a:schemeClr>
          </a:solidFill>
        </p:spPr>
        <p:txBody>
          <a:bodyPr/>
          <a:lstStyle/>
          <a:p>
            <a:pPr algn="r">
              <a:spcBef>
                <a:spcPts val="1800"/>
              </a:spcBef>
            </a:pPr>
            <a:r>
              <a:rPr lang="uk-UA" sz="2000" dirty="0" smtClean="0"/>
              <a:t> </a:t>
            </a:r>
          </a:p>
          <a:p>
            <a:pPr algn="r">
              <a:spcBef>
                <a:spcPts val="0"/>
              </a:spcBef>
            </a:pPr>
            <a:r>
              <a:rPr lang="en-US" dirty="0" smtClean="0"/>
              <a:t>Synchronous motor</a:t>
            </a:r>
            <a:endParaRPr lang="en-US" dirty="0"/>
          </a:p>
          <a:p>
            <a:pPr algn="r"/>
            <a:endParaRPr lang="ru-RU" dirty="0"/>
          </a:p>
        </p:txBody>
      </p:sp>
      <p:pic>
        <p:nvPicPr>
          <p:cNvPr id="5" name="Рисунок 4"/>
          <p:cNvPicPr>
            <a:picLocks noChangeAspect="1"/>
          </p:cNvPicPr>
          <p:nvPr/>
        </p:nvPicPr>
        <p:blipFill>
          <a:blip r:embed="rId3" cstate="print"/>
          <a:stretch>
            <a:fillRect/>
          </a:stretch>
        </p:blipFill>
        <p:spPr>
          <a:xfrm>
            <a:off x="342900" y="366382"/>
            <a:ext cx="815051" cy="926742"/>
          </a:xfrm>
          <a:prstGeom prst="rect">
            <a:avLst/>
          </a:prstGeom>
        </p:spPr>
      </p:pic>
      <p:pic>
        <p:nvPicPr>
          <p:cNvPr id="6" name="Рисунок 5"/>
          <p:cNvPicPr>
            <a:picLocks noChangeAspect="1"/>
          </p:cNvPicPr>
          <p:nvPr/>
        </p:nvPicPr>
        <p:blipFill>
          <a:blip r:embed="rId4"/>
          <a:stretch>
            <a:fillRect/>
          </a:stretch>
        </p:blipFill>
        <p:spPr>
          <a:xfrm>
            <a:off x="4536532" y="1980151"/>
            <a:ext cx="3423647" cy="3999961"/>
          </a:xfrm>
          <a:prstGeom prst="rect">
            <a:avLst/>
          </a:prstGeom>
        </p:spPr>
      </p:pic>
      <p:sp>
        <p:nvSpPr>
          <p:cNvPr id="35" name="Text Box 4514"/>
          <p:cNvSpPr txBox="1">
            <a:spLocks noChangeArrowheads="1"/>
          </p:cNvSpPr>
          <p:nvPr/>
        </p:nvSpPr>
        <p:spPr bwMode="auto">
          <a:xfrm>
            <a:off x="5031173" y="618934"/>
            <a:ext cx="2274715" cy="893917"/>
          </a:xfrm>
          <a:prstGeom prst="rect">
            <a:avLst/>
          </a:prstGeom>
          <a:noFill/>
          <a:ln>
            <a:noFill/>
          </a:ln>
          <a:extLst>
            <a:ext uri="{91240B29-F687-4F45-9708-019B960494DF}">
              <a14:hiddenLine xmlns=""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449580" indent="-449580" algn="ctr">
              <a:lnSpc>
                <a:spcPct val="115000"/>
              </a:lnSpc>
              <a:spcAft>
                <a:spcPts val="1000"/>
              </a:spcAft>
            </a:pPr>
            <a:r>
              <a:rPr lang="en-US" sz="2000" dirty="0" smtClean="0">
                <a:latin typeface="Times New Roman"/>
                <a:ea typeface="Calibri"/>
                <a:cs typeface="Times New Roman"/>
              </a:rPr>
              <a:t>Synchronous motor with exiting winding</a:t>
            </a:r>
            <a:endParaRPr lang="ru-RU" sz="2000" dirty="0">
              <a:effectLst/>
              <a:latin typeface="Calibri"/>
              <a:ea typeface="Calibri"/>
              <a:cs typeface="Times New Roman"/>
            </a:endParaRPr>
          </a:p>
        </p:txBody>
      </p:sp>
    </p:spTree>
    <p:extLst>
      <p:ext uri="{BB962C8B-B14F-4D97-AF65-F5344CB8AC3E}">
        <p14:creationId xmlns="" xmlns:p14="http://schemas.microsoft.com/office/powerpoint/2010/main" val="29475412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2262</Words>
  <Application>Microsoft Office PowerPoint</Application>
  <PresentationFormat>On-screen Show (4:3)</PresentationFormat>
  <Paragraphs>395</Paragraphs>
  <Slides>64</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64</vt:i4>
      </vt:variant>
    </vt:vector>
  </HeadingPairs>
  <TitlesOfParts>
    <vt:vector size="67" baseType="lpstr">
      <vt:lpstr>Office Theme</vt:lpstr>
      <vt:lpstr>Visio</vt:lpstr>
      <vt:lpstr>Equation</vt:lpstr>
      <vt:lpstr>  Topic: Unit 5 Course Name: Industrial Automation and Control(20EE11Q3)</vt:lpstr>
      <vt:lpstr>Classification</vt:lpstr>
      <vt:lpstr>Introduction</vt:lpstr>
      <vt:lpstr>Introduction </vt:lpstr>
      <vt:lpstr>Slide 5</vt:lpstr>
      <vt:lpstr>Slide 6</vt:lpstr>
      <vt:lpstr>Slide 7</vt:lpstr>
      <vt:lpstr>Slide 8</vt:lpstr>
      <vt:lpstr>Slide 9</vt:lpstr>
      <vt:lpstr>Slide 10</vt:lpstr>
      <vt:lpstr>Slide 11</vt:lpstr>
      <vt:lpstr>Slide 12</vt:lpstr>
      <vt:lpstr>Basic concepts and determinations</vt:lpstr>
      <vt:lpstr>Slide 14</vt:lpstr>
      <vt:lpstr>Slide 15</vt:lpstr>
      <vt:lpstr>Slide 16</vt:lpstr>
      <vt:lpstr>Slide 17</vt:lpstr>
      <vt:lpstr>Slide 18</vt:lpstr>
      <vt:lpstr>Slide 19</vt:lpstr>
      <vt:lpstr>Slide 20</vt:lpstr>
      <vt:lpstr>Basic concepts and determinations</vt:lpstr>
      <vt:lpstr>Slide 22</vt:lpstr>
      <vt:lpstr>Slide 23</vt:lpstr>
      <vt:lpstr>Slide 24</vt:lpstr>
      <vt:lpstr>Slide 25</vt:lpstr>
      <vt:lpstr>Slide 26</vt:lpstr>
      <vt:lpstr>Slide 27</vt:lpstr>
      <vt:lpstr>Performance Characteristic of Induction Motor</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Approximate per phase equivalent circuit</vt:lpstr>
      <vt:lpstr>Slide 50</vt:lpstr>
      <vt:lpstr>Slide 51</vt:lpstr>
      <vt:lpstr>Slide 52</vt:lpstr>
      <vt:lpstr>BLDC Motors</vt:lpstr>
      <vt:lpstr>Slide 54</vt:lpstr>
      <vt:lpstr>Slide 55</vt:lpstr>
      <vt:lpstr>BLDC motors</vt:lpstr>
      <vt:lpstr>Speed Control of BLDC Motors</vt:lpstr>
      <vt:lpstr>Speed Control of BLDC motors</vt:lpstr>
      <vt:lpstr>Applications</vt:lpstr>
      <vt:lpstr>Slide 60</vt:lpstr>
      <vt:lpstr>Slide 61</vt:lpstr>
      <vt:lpstr>References</vt:lpstr>
      <vt:lpstr>References</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Unit 5 Course Name:Industrial Automation and Control</dc:title>
  <dc:creator>Student</dc:creator>
  <cp:lastModifiedBy>Student</cp:lastModifiedBy>
  <cp:revision>34</cp:revision>
  <dcterms:created xsi:type="dcterms:W3CDTF">2023-04-19T08:07:16Z</dcterms:created>
  <dcterms:modified xsi:type="dcterms:W3CDTF">2024-03-20T07:49:01Z</dcterms:modified>
</cp:coreProperties>
</file>